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9" r:id="rId3"/>
    <p:sldId id="257" r:id="rId4"/>
    <p:sldId id="261" r:id="rId5"/>
    <p:sldId id="287" r:id="rId6"/>
    <p:sldId id="291" r:id="rId7"/>
    <p:sldId id="263" r:id="rId8"/>
    <p:sldId id="264" r:id="rId9"/>
    <p:sldId id="265" r:id="rId10"/>
    <p:sldId id="266" r:id="rId11"/>
    <p:sldId id="267" r:id="rId12"/>
    <p:sldId id="268" r:id="rId13"/>
    <p:sldId id="269" r:id="rId14"/>
    <p:sldId id="270" r:id="rId15"/>
    <p:sldId id="292" r:id="rId16"/>
    <p:sldId id="293" r:id="rId17"/>
    <p:sldId id="273" r:id="rId18"/>
    <p:sldId id="274" r:id="rId19"/>
    <p:sldId id="275" r:id="rId20"/>
    <p:sldId id="276" r:id="rId21"/>
    <p:sldId id="294" r:id="rId22"/>
    <p:sldId id="277" r:id="rId23"/>
    <p:sldId id="297" r:id="rId24"/>
    <p:sldId id="279" r:id="rId25"/>
    <p:sldId id="280" r:id="rId26"/>
    <p:sldId id="281" r:id="rId27"/>
    <p:sldId id="282" r:id="rId28"/>
    <p:sldId id="296" r:id="rId29"/>
    <p:sldId id="295" r:id="rId30"/>
    <p:sldId id="298"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0" d="100"/>
          <a:sy n="80" d="100"/>
        </p:scale>
        <p:origin x="-85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1C0DC-6046-49AA-98EA-BCE639D43D78}"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5AAFC53F-4FDB-4DB1-810F-5845EF442DCD}">
      <dgm:prSet phldrT="[Text]" custT="1"/>
      <dgm:spPr>
        <a:solidFill>
          <a:srgbClr val="002060"/>
        </a:solidFill>
      </dgm:spPr>
      <dgm:t>
        <a:bodyPr/>
        <a:lstStyle/>
        <a:p>
          <a:r>
            <a:rPr lang="en-US" sz="1600" b="1" dirty="0" smtClean="0">
              <a:solidFill>
                <a:schemeClr val="bg1"/>
              </a:solidFill>
              <a:latin typeface="Calibri" pitchFamily="34" charset="0"/>
              <a:cs typeface="Calibri" pitchFamily="34" charset="0"/>
            </a:rPr>
            <a:t>Accountability System</a:t>
          </a:r>
          <a:endParaRPr lang="en-US" sz="1600" b="1" dirty="0">
            <a:solidFill>
              <a:schemeClr val="bg1"/>
            </a:solidFill>
            <a:latin typeface="Calibri" pitchFamily="34" charset="0"/>
            <a:cs typeface="Calibri" pitchFamily="34" charset="0"/>
          </a:endParaRPr>
        </a:p>
      </dgm:t>
    </dgm:pt>
    <dgm:pt modelId="{8D5FDF36-AA8A-448E-8F0A-E8EDA86E1475}" type="parTrans" cxnId="{650DB108-B315-406E-9F98-0706A9437DE3}">
      <dgm:prSet/>
      <dgm:spPr/>
      <dgm:t>
        <a:bodyPr/>
        <a:lstStyle/>
        <a:p>
          <a:endParaRPr lang="en-US"/>
        </a:p>
      </dgm:t>
    </dgm:pt>
    <dgm:pt modelId="{0F103E67-0841-42B1-98C6-71AED11CDD5E}" type="sibTrans" cxnId="{650DB108-B315-406E-9F98-0706A9437DE3}">
      <dgm:prSet/>
      <dgm:spPr/>
      <dgm:t>
        <a:bodyPr/>
        <a:lstStyle/>
        <a:p>
          <a:endParaRPr lang="en-US"/>
        </a:p>
      </dgm:t>
    </dgm:pt>
    <dgm:pt modelId="{7AF16B66-4E88-4DC2-BFF2-B468D382CF0E}">
      <dgm:prSet phldrT="[Text]" custT="1"/>
      <dgm:spPr>
        <a:solidFill>
          <a:srgbClr val="CADAA9"/>
        </a:solidFill>
      </dgm:spPr>
      <dgm:t>
        <a:bodyPr/>
        <a:lstStyle/>
        <a:p>
          <a:r>
            <a:rPr lang="en-US" sz="1400" dirty="0" smtClean="0">
              <a:solidFill>
                <a:schemeClr val="tx1"/>
              </a:solidFill>
            </a:rPr>
            <a:t>Student Achievement</a:t>
          </a:r>
        </a:p>
        <a:p>
          <a:r>
            <a:rPr lang="en-US" sz="1400" dirty="0" smtClean="0">
              <a:solidFill>
                <a:schemeClr val="tx1"/>
              </a:solidFill>
            </a:rPr>
            <a:t>Index I</a:t>
          </a:r>
          <a:endParaRPr lang="en-US" sz="1400" dirty="0">
            <a:solidFill>
              <a:schemeClr val="tx1"/>
            </a:solidFill>
          </a:endParaRPr>
        </a:p>
      </dgm:t>
    </dgm:pt>
    <dgm:pt modelId="{593EA443-9153-4FC2-97B8-CBE1C5FEC1A8}" type="parTrans" cxnId="{76FC1214-F298-44D4-9516-2012AB197990}">
      <dgm:prSet/>
      <dgm:spPr/>
      <dgm:t>
        <a:bodyPr/>
        <a:lstStyle/>
        <a:p>
          <a:endParaRPr lang="en-US"/>
        </a:p>
      </dgm:t>
    </dgm:pt>
    <dgm:pt modelId="{2A7AEA2A-796D-4612-913E-89D318F4B0A5}" type="sibTrans" cxnId="{76FC1214-F298-44D4-9516-2012AB197990}">
      <dgm:prSet/>
      <dgm:spPr>
        <a:solidFill>
          <a:srgbClr val="CADAA9"/>
        </a:solidFill>
      </dgm:spPr>
      <dgm:t>
        <a:bodyPr/>
        <a:lstStyle/>
        <a:p>
          <a:endParaRPr lang="en-US" dirty="0"/>
        </a:p>
      </dgm:t>
    </dgm:pt>
    <dgm:pt modelId="{19C3CDC7-067B-4135-8536-38295FB6A757}">
      <dgm:prSet phldrT="[Text]" custT="1"/>
      <dgm:spPr>
        <a:solidFill>
          <a:srgbClr val="729FDC"/>
        </a:solidFill>
      </dgm:spPr>
      <dgm:t>
        <a:bodyPr/>
        <a:lstStyle/>
        <a:p>
          <a:r>
            <a:rPr lang="en-US" sz="1600" dirty="0" smtClean="0">
              <a:solidFill>
                <a:schemeClr val="tx1"/>
              </a:solidFill>
            </a:rPr>
            <a:t>Student Progress</a:t>
          </a:r>
        </a:p>
        <a:p>
          <a:r>
            <a:rPr lang="en-US" sz="1600" dirty="0" smtClean="0">
              <a:solidFill>
                <a:schemeClr val="tx1"/>
              </a:solidFill>
            </a:rPr>
            <a:t>Index 2</a:t>
          </a:r>
          <a:endParaRPr lang="en-US" sz="1600" dirty="0">
            <a:solidFill>
              <a:schemeClr val="tx1"/>
            </a:solidFill>
          </a:endParaRPr>
        </a:p>
      </dgm:t>
    </dgm:pt>
    <dgm:pt modelId="{F88411DC-E9EB-4ABC-A974-BD39FDB4BC6E}" type="parTrans" cxnId="{64AACFC4-B629-4B28-987B-B1CFA55FD031}">
      <dgm:prSet/>
      <dgm:spPr/>
      <dgm:t>
        <a:bodyPr/>
        <a:lstStyle/>
        <a:p>
          <a:endParaRPr lang="en-US"/>
        </a:p>
      </dgm:t>
    </dgm:pt>
    <dgm:pt modelId="{A279AD84-ABC1-4E98-8B42-D1EA2E750312}" type="sibTrans" cxnId="{64AACFC4-B629-4B28-987B-B1CFA55FD031}">
      <dgm:prSet/>
      <dgm:spPr>
        <a:solidFill>
          <a:srgbClr val="729FDC"/>
        </a:solidFill>
      </dgm:spPr>
      <dgm:t>
        <a:bodyPr/>
        <a:lstStyle/>
        <a:p>
          <a:endParaRPr lang="en-US" sz="1400" dirty="0"/>
        </a:p>
      </dgm:t>
    </dgm:pt>
    <dgm:pt modelId="{2D504EB1-E26B-46DC-810F-318B0B5FCD11}">
      <dgm:prSet phldrT="[Text]" custT="1"/>
      <dgm:spPr>
        <a:solidFill>
          <a:srgbClr val="927AAD"/>
        </a:solidFill>
      </dgm:spPr>
      <dgm:t>
        <a:bodyPr/>
        <a:lstStyle/>
        <a:p>
          <a:r>
            <a:rPr lang="en-US" sz="1600" dirty="0" smtClean="0">
              <a:solidFill>
                <a:schemeClr val="tx1"/>
              </a:solidFill>
            </a:rPr>
            <a:t>Closing Performance Gaps</a:t>
          </a:r>
        </a:p>
        <a:p>
          <a:r>
            <a:rPr lang="en-US" sz="1600" dirty="0" smtClean="0">
              <a:solidFill>
                <a:schemeClr val="tx1"/>
              </a:solidFill>
            </a:rPr>
            <a:t>Index 3</a:t>
          </a:r>
          <a:endParaRPr lang="en-US" sz="1600" dirty="0">
            <a:solidFill>
              <a:schemeClr val="tx1"/>
            </a:solidFill>
          </a:endParaRPr>
        </a:p>
      </dgm:t>
    </dgm:pt>
    <dgm:pt modelId="{57A98AC5-7779-415C-A6B1-FEA538BE4DD4}" type="parTrans" cxnId="{21F10381-4B32-431A-8AFE-47C7930ACE2F}">
      <dgm:prSet/>
      <dgm:spPr/>
      <dgm:t>
        <a:bodyPr/>
        <a:lstStyle/>
        <a:p>
          <a:endParaRPr lang="en-US"/>
        </a:p>
      </dgm:t>
    </dgm:pt>
    <dgm:pt modelId="{FF836663-EEC5-415E-A296-57A0F40C9D57}" type="sibTrans" cxnId="{21F10381-4B32-431A-8AFE-47C7930ACE2F}">
      <dgm:prSet/>
      <dgm:spPr>
        <a:solidFill>
          <a:srgbClr val="927AAD"/>
        </a:solidFill>
      </dgm:spPr>
      <dgm:t>
        <a:bodyPr/>
        <a:lstStyle/>
        <a:p>
          <a:endParaRPr lang="en-US" dirty="0"/>
        </a:p>
      </dgm:t>
    </dgm:pt>
    <dgm:pt modelId="{E286BA36-A91D-4D81-9D6E-2E80FFF3AEFC}">
      <dgm:prSet phldrT="[Text]" custT="1"/>
      <dgm:spPr>
        <a:solidFill>
          <a:srgbClr val="CD736B"/>
        </a:solidFill>
      </dgm:spPr>
      <dgm:t>
        <a:bodyPr/>
        <a:lstStyle/>
        <a:p>
          <a:r>
            <a:rPr lang="en-US" sz="1600" dirty="0" smtClean="0">
              <a:solidFill>
                <a:schemeClr val="tx1"/>
              </a:solidFill>
            </a:rPr>
            <a:t>Postsecondary Readiness</a:t>
          </a:r>
        </a:p>
        <a:p>
          <a:r>
            <a:rPr lang="en-US" sz="1600" dirty="0" smtClean="0">
              <a:solidFill>
                <a:schemeClr val="tx1"/>
              </a:solidFill>
            </a:rPr>
            <a:t>Index 4</a:t>
          </a:r>
          <a:endParaRPr lang="en-US" sz="1600" dirty="0">
            <a:solidFill>
              <a:schemeClr val="tx1"/>
            </a:solidFill>
          </a:endParaRPr>
        </a:p>
      </dgm:t>
    </dgm:pt>
    <dgm:pt modelId="{B66F5D3A-A4F3-4148-9103-6C01D4CE2739}" type="parTrans" cxnId="{E9EB03DE-FF01-40E5-B390-284BACB95551}">
      <dgm:prSet/>
      <dgm:spPr/>
      <dgm:t>
        <a:bodyPr/>
        <a:lstStyle/>
        <a:p>
          <a:endParaRPr lang="en-US"/>
        </a:p>
      </dgm:t>
    </dgm:pt>
    <dgm:pt modelId="{59742B63-60A9-4000-B2E4-6A8D92883AD6}" type="sibTrans" cxnId="{E9EB03DE-FF01-40E5-B390-284BACB95551}">
      <dgm:prSet/>
      <dgm:spPr>
        <a:solidFill>
          <a:srgbClr val="CD736B"/>
        </a:solidFill>
      </dgm:spPr>
      <dgm:t>
        <a:bodyPr/>
        <a:lstStyle/>
        <a:p>
          <a:endParaRPr lang="en-US" dirty="0"/>
        </a:p>
      </dgm:t>
    </dgm:pt>
    <dgm:pt modelId="{884CAEE2-33A5-4AB5-885E-6BCC05E9F686}" type="pres">
      <dgm:prSet presAssocID="{34F1C0DC-6046-49AA-98EA-BCE639D43D78}" presName="Name0" presStyleCnt="0">
        <dgm:presLayoutVars>
          <dgm:chMax val="1"/>
          <dgm:dir/>
          <dgm:animLvl val="ctr"/>
          <dgm:resizeHandles val="exact"/>
        </dgm:presLayoutVars>
      </dgm:prSet>
      <dgm:spPr/>
      <dgm:t>
        <a:bodyPr/>
        <a:lstStyle/>
        <a:p>
          <a:endParaRPr lang="en-US"/>
        </a:p>
      </dgm:t>
    </dgm:pt>
    <dgm:pt modelId="{8A311ACD-B47E-40A0-BB2C-EE6D8F5147F1}" type="pres">
      <dgm:prSet presAssocID="{5AAFC53F-4FDB-4DB1-810F-5845EF442DCD}" presName="centerShape" presStyleLbl="node0" presStyleIdx="0" presStyleCnt="1" custScaleX="133956" custScaleY="80016"/>
      <dgm:spPr/>
      <dgm:t>
        <a:bodyPr/>
        <a:lstStyle/>
        <a:p>
          <a:endParaRPr lang="en-US"/>
        </a:p>
      </dgm:t>
    </dgm:pt>
    <dgm:pt modelId="{73431E1C-B99C-4267-BF9B-5735B425B3A5}" type="pres">
      <dgm:prSet presAssocID="{7AF16B66-4E88-4DC2-BFF2-B468D382CF0E}" presName="node" presStyleLbl="node1" presStyleIdx="0" presStyleCnt="4" custScaleX="155235" custScaleY="100206" custRadScaleRad="97465">
        <dgm:presLayoutVars>
          <dgm:bulletEnabled val="1"/>
        </dgm:presLayoutVars>
      </dgm:prSet>
      <dgm:spPr/>
      <dgm:t>
        <a:bodyPr/>
        <a:lstStyle/>
        <a:p>
          <a:endParaRPr lang="en-US"/>
        </a:p>
      </dgm:t>
    </dgm:pt>
    <dgm:pt modelId="{2E17BE7B-02B7-4FEA-993B-AF11F95195C5}" type="pres">
      <dgm:prSet presAssocID="{7AF16B66-4E88-4DC2-BFF2-B468D382CF0E}" presName="dummy" presStyleCnt="0"/>
      <dgm:spPr/>
    </dgm:pt>
    <dgm:pt modelId="{8170D905-D683-44EE-8603-CA751788087D}" type="pres">
      <dgm:prSet presAssocID="{2A7AEA2A-796D-4612-913E-89D318F4B0A5}" presName="sibTrans" presStyleLbl="sibTrans2D1" presStyleIdx="0" presStyleCnt="4"/>
      <dgm:spPr/>
      <dgm:t>
        <a:bodyPr/>
        <a:lstStyle/>
        <a:p>
          <a:endParaRPr lang="en-US"/>
        </a:p>
      </dgm:t>
    </dgm:pt>
    <dgm:pt modelId="{A981D71F-E38A-4306-BEA4-809C8556FC09}" type="pres">
      <dgm:prSet presAssocID="{19C3CDC7-067B-4135-8536-38295FB6A757}" presName="node" presStyleLbl="node1" presStyleIdx="1" presStyleCnt="4" custScaleX="194279" custScaleY="100206" custRadScaleRad="129637" custRadScaleInc="-803">
        <dgm:presLayoutVars>
          <dgm:bulletEnabled val="1"/>
        </dgm:presLayoutVars>
      </dgm:prSet>
      <dgm:spPr/>
      <dgm:t>
        <a:bodyPr/>
        <a:lstStyle/>
        <a:p>
          <a:endParaRPr lang="en-US"/>
        </a:p>
      </dgm:t>
    </dgm:pt>
    <dgm:pt modelId="{E0528824-6DF3-4DF7-B502-E849C360722A}" type="pres">
      <dgm:prSet presAssocID="{19C3CDC7-067B-4135-8536-38295FB6A757}" presName="dummy" presStyleCnt="0"/>
      <dgm:spPr/>
    </dgm:pt>
    <dgm:pt modelId="{142292F6-8792-4D11-A814-3CF69715FD7C}" type="pres">
      <dgm:prSet presAssocID="{A279AD84-ABC1-4E98-8B42-D1EA2E750312}" presName="sibTrans" presStyleLbl="sibTrans2D1" presStyleIdx="1" presStyleCnt="4"/>
      <dgm:spPr/>
      <dgm:t>
        <a:bodyPr/>
        <a:lstStyle/>
        <a:p>
          <a:endParaRPr lang="en-US"/>
        </a:p>
      </dgm:t>
    </dgm:pt>
    <dgm:pt modelId="{FD0EC94D-CCD9-443D-A070-33D91ACB4F08}" type="pres">
      <dgm:prSet presAssocID="{2D504EB1-E26B-46DC-810F-318B0B5FCD11}" presName="node" presStyleLbl="node1" presStyleIdx="2" presStyleCnt="4" custScaleX="155235" custScaleY="100206" custRadScaleRad="93916">
        <dgm:presLayoutVars>
          <dgm:bulletEnabled val="1"/>
        </dgm:presLayoutVars>
      </dgm:prSet>
      <dgm:spPr/>
      <dgm:t>
        <a:bodyPr/>
        <a:lstStyle/>
        <a:p>
          <a:endParaRPr lang="en-US"/>
        </a:p>
      </dgm:t>
    </dgm:pt>
    <dgm:pt modelId="{7078E860-413F-4FBF-8F75-1B55E0B8C1E6}" type="pres">
      <dgm:prSet presAssocID="{2D504EB1-E26B-46DC-810F-318B0B5FCD11}" presName="dummy" presStyleCnt="0"/>
      <dgm:spPr/>
    </dgm:pt>
    <dgm:pt modelId="{9F0DB308-86D4-430E-9543-5AB4DFBCF1F2}" type="pres">
      <dgm:prSet presAssocID="{FF836663-EEC5-415E-A296-57A0F40C9D57}" presName="sibTrans" presStyleLbl="sibTrans2D1" presStyleIdx="2" presStyleCnt="4"/>
      <dgm:spPr/>
      <dgm:t>
        <a:bodyPr/>
        <a:lstStyle/>
        <a:p>
          <a:endParaRPr lang="en-US"/>
        </a:p>
      </dgm:t>
    </dgm:pt>
    <dgm:pt modelId="{6C425225-8370-4E48-B3EE-374806979BB7}" type="pres">
      <dgm:prSet presAssocID="{E286BA36-A91D-4D81-9D6E-2E80FFF3AEFC}" presName="node" presStyleLbl="node1" presStyleIdx="3" presStyleCnt="4" custScaleX="189676" custScaleY="100206" custRadScaleRad="127222" custRadScaleInc="816">
        <dgm:presLayoutVars>
          <dgm:bulletEnabled val="1"/>
        </dgm:presLayoutVars>
      </dgm:prSet>
      <dgm:spPr/>
      <dgm:t>
        <a:bodyPr/>
        <a:lstStyle/>
        <a:p>
          <a:endParaRPr lang="en-US"/>
        </a:p>
      </dgm:t>
    </dgm:pt>
    <dgm:pt modelId="{9B87947F-B4A5-43F1-9BFA-D7AB432D5E16}" type="pres">
      <dgm:prSet presAssocID="{E286BA36-A91D-4D81-9D6E-2E80FFF3AEFC}" presName="dummy" presStyleCnt="0"/>
      <dgm:spPr/>
    </dgm:pt>
    <dgm:pt modelId="{86EE7C75-D869-4581-ADE2-2E5E6153DA5F}" type="pres">
      <dgm:prSet presAssocID="{59742B63-60A9-4000-B2E4-6A8D92883AD6}" presName="sibTrans" presStyleLbl="sibTrans2D1" presStyleIdx="3" presStyleCnt="4"/>
      <dgm:spPr/>
      <dgm:t>
        <a:bodyPr/>
        <a:lstStyle/>
        <a:p>
          <a:endParaRPr lang="en-US"/>
        </a:p>
      </dgm:t>
    </dgm:pt>
  </dgm:ptLst>
  <dgm:cxnLst>
    <dgm:cxn modelId="{F8EE3441-CABF-490D-AE47-50E615E843C3}" type="presOf" srcId="{59742B63-60A9-4000-B2E4-6A8D92883AD6}" destId="{86EE7C75-D869-4581-ADE2-2E5E6153DA5F}" srcOrd="0" destOrd="0" presId="urn:microsoft.com/office/officeart/2005/8/layout/radial6"/>
    <dgm:cxn modelId="{8651533A-9E64-4335-B609-D730FC012A0D}" type="presOf" srcId="{7AF16B66-4E88-4DC2-BFF2-B468D382CF0E}" destId="{73431E1C-B99C-4267-BF9B-5735B425B3A5}" srcOrd="0" destOrd="0" presId="urn:microsoft.com/office/officeart/2005/8/layout/radial6"/>
    <dgm:cxn modelId="{99E2849F-F530-47A3-8DA6-29954E301A68}" type="presOf" srcId="{5AAFC53F-4FDB-4DB1-810F-5845EF442DCD}" destId="{8A311ACD-B47E-40A0-BB2C-EE6D8F5147F1}" srcOrd="0" destOrd="0" presId="urn:microsoft.com/office/officeart/2005/8/layout/radial6"/>
    <dgm:cxn modelId="{D404C692-B76A-416E-B7A8-5298CDC65E12}" type="presOf" srcId="{34F1C0DC-6046-49AA-98EA-BCE639D43D78}" destId="{884CAEE2-33A5-4AB5-885E-6BCC05E9F686}" srcOrd="0" destOrd="0" presId="urn:microsoft.com/office/officeart/2005/8/layout/radial6"/>
    <dgm:cxn modelId="{76FC1214-F298-44D4-9516-2012AB197990}" srcId="{5AAFC53F-4FDB-4DB1-810F-5845EF442DCD}" destId="{7AF16B66-4E88-4DC2-BFF2-B468D382CF0E}" srcOrd="0" destOrd="0" parTransId="{593EA443-9153-4FC2-97B8-CBE1C5FEC1A8}" sibTransId="{2A7AEA2A-796D-4612-913E-89D318F4B0A5}"/>
    <dgm:cxn modelId="{21F10381-4B32-431A-8AFE-47C7930ACE2F}" srcId="{5AAFC53F-4FDB-4DB1-810F-5845EF442DCD}" destId="{2D504EB1-E26B-46DC-810F-318B0B5FCD11}" srcOrd="2" destOrd="0" parTransId="{57A98AC5-7779-415C-A6B1-FEA538BE4DD4}" sibTransId="{FF836663-EEC5-415E-A296-57A0F40C9D57}"/>
    <dgm:cxn modelId="{64AACFC4-B629-4B28-987B-B1CFA55FD031}" srcId="{5AAFC53F-4FDB-4DB1-810F-5845EF442DCD}" destId="{19C3CDC7-067B-4135-8536-38295FB6A757}" srcOrd="1" destOrd="0" parTransId="{F88411DC-E9EB-4ABC-A974-BD39FDB4BC6E}" sibTransId="{A279AD84-ABC1-4E98-8B42-D1EA2E750312}"/>
    <dgm:cxn modelId="{E5066E3A-34B0-4C1E-8FDC-C22678B6EA05}" type="presOf" srcId="{19C3CDC7-067B-4135-8536-38295FB6A757}" destId="{A981D71F-E38A-4306-BEA4-809C8556FC09}" srcOrd="0" destOrd="0" presId="urn:microsoft.com/office/officeart/2005/8/layout/radial6"/>
    <dgm:cxn modelId="{650DB108-B315-406E-9F98-0706A9437DE3}" srcId="{34F1C0DC-6046-49AA-98EA-BCE639D43D78}" destId="{5AAFC53F-4FDB-4DB1-810F-5845EF442DCD}" srcOrd="0" destOrd="0" parTransId="{8D5FDF36-AA8A-448E-8F0A-E8EDA86E1475}" sibTransId="{0F103E67-0841-42B1-98C6-71AED11CDD5E}"/>
    <dgm:cxn modelId="{E9EB03DE-FF01-40E5-B390-284BACB95551}" srcId="{5AAFC53F-4FDB-4DB1-810F-5845EF442DCD}" destId="{E286BA36-A91D-4D81-9D6E-2E80FFF3AEFC}" srcOrd="3" destOrd="0" parTransId="{B66F5D3A-A4F3-4148-9103-6C01D4CE2739}" sibTransId="{59742B63-60A9-4000-B2E4-6A8D92883AD6}"/>
    <dgm:cxn modelId="{5A015EF0-EEE3-4567-B67B-DC6D3F846A75}" type="presOf" srcId="{A279AD84-ABC1-4E98-8B42-D1EA2E750312}" destId="{142292F6-8792-4D11-A814-3CF69715FD7C}" srcOrd="0" destOrd="0" presId="urn:microsoft.com/office/officeart/2005/8/layout/radial6"/>
    <dgm:cxn modelId="{4DFDABBB-8282-4A4C-9195-F432772FF234}" type="presOf" srcId="{FF836663-EEC5-415E-A296-57A0F40C9D57}" destId="{9F0DB308-86D4-430E-9543-5AB4DFBCF1F2}" srcOrd="0" destOrd="0" presId="urn:microsoft.com/office/officeart/2005/8/layout/radial6"/>
    <dgm:cxn modelId="{A73E75C0-8A19-43E9-88E2-EC0C35A91A88}" type="presOf" srcId="{2A7AEA2A-796D-4612-913E-89D318F4B0A5}" destId="{8170D905-D683-44EE-8603-CA751788087D}" srcOrd="0" destOrd="0" presId="urn:microsoft.com/office/officeart/2005/8/layout/radial6"/>
    <dgm:cxn modelId="{74DFF355-B370-42AC-8C3E-016A37F3DFC4}" type="presOf" srcId="{E286BA36-A91D-4D81-9D6E-2E80FFF3AEFC}" destId="{6C425225-8370-4E48-B3EE-374806979BB7}" srcOrd="0" destOrd="0" presId="urn:microsoft.com/office/officeart/2005/8/layout/radial6"/>
    <dgm:cxn modelId="{75A088B2-086F-434F-8F33-9C8CCE7A07A3}" type="presOf" srcId="{2D504EB1-E26B-46DC-810F-318B0B5FCD11}" destId="{FD0EC94D-CCD9-443D-A070-33D91ACB4F08}" srcOrd="0" destOrd="0" presId="urn:microsoft.com/office/officeart/2005/8/layout/radial6"/>
    <dgm:cxn modelId="{2A8D79DA-DF37-40E3-9AA3-55BEECE2231D}" type="presParOf" srcId="{884CAEE2-33A5-4AB5-885E-6BCC05E9F686}" destId="{8A311ACD-B47E-40A0-BB2C-EE6D8F5147F1}" srcOrd="0" destOrd="0" presId="urn:microsoft.com/office/officeart/2005/8/layout/radial6"/>
    <dgm:cxn modelId="{066A4C30-C872-460D-AB51-ABF7435C31FE}" type="presParOf" srcId="{884CAEE2-33A5-4AB5-885E-6BCC05E9F686}" destId="{73431E1C-B99C-4267-BF9B-5735B425B3A5}" srcOrd="1" destOrd="0" presId="urn:microsoft.com/office/officeart/2005/8/layout/radial6"/>
    <dgm:cxn modelId="{EE90E9F5-F781-4B21-A1A7-008B27AD7DDA}" type="presParOf" srcId="{884CAEE2-33A5-4AB5-885E-6BCC05E9F686}" destId="{2E17BE7B-02B7-4FEA-993B-AF11F95195C5}" srcOrd="2" destOrd="0" presId="urn:microsoft.com/office/officeart/2005/8/layout/radial6"/>
    <dgm:cxn modelId="{CF2A13EE-FD0D-4E93-9FC1-EC632B070F1D}" type="presParOf" srcId="{884CAEE2-33A5-4AB5-885E-6BCC05E9F686}" destId="{8170D905-D683-44EE-8603-CA751788087D}" srcOrd="3" destOrd="0" presId="urn:microsoft.com/office/officeart/2005/8/layout/radial6"/>
    <dgm:cxn modelId="{94D9947C-9762-4519-866E-C09902458766}" type="presParOf" srcId="{884CAEE2-33A5-4AB5-885E-6BCC05E9F686}" destId="{A981D71F-E38A-4306-BEA4-809C8556FC09}" srcOrd="4" destOrd="0" presId="urn:microsoft.com/office/officeart/2005/8/layout/radial6"/>
    <dgm:cxn modelId="{4E66722B-A068-4831-8BC3-6BEDE34A6B23}" type="presParOf" srcId="{884CAEE2-33A5-4AB5-885E-6BCC05E9F686}" destId="{E0528824-6DF3-4DF7-B502-E849C360722A}" srcOrd="5" destOrd="0" presId="urn:microsoft.com/office/officeart/2005/8/layout/radial6"/>
    <dgm:cxn modelId="{3BA5AB62-B14C-405E-A766-5ED0A6AC1D9E}" type="presParOf" srcId="{884CAEE2-33A5-4AB5-885E-6BCC05E9F686}" destId="{142292F6-8792-4D11-A814-3CF69715FD7C}" srcOrd="6" destOrd="0" presId="urn:microsoft.com/office/officeart/2005/8/layout/radial6"/>
    <dgm:cxn modelId="{0EB1C765-4C71-4C66-A90F-68DA2A0A6CA5}" type="presParOf" srcId="{884CAEE2-33A5-4AB5-885E-6BCC05E9F686}" destId="{FD0EC94D-CCD9-443D-A070-33D91ACB4F08}" srcOrd="7" destOrd="0" presId="urn:microsoft.com/office/officeart/2005/8/layout/radial6"/>
    <dgm:cxn modelId="{1A720634-D119-4F20-8D51-79648F47784E}" type="presParOf" srcId="{884CAEE2-33A5-4AB5-885E-6BCC05E9F686}" destId="{7078E860-413F-4FBF-8F75-1B55E0B8C1E6}" srcOrd="8" destOrd="0" presId="urn:microsoft.com/office/officeart/2005/8/layout/radial6"/>
    <dgm:cxn modelId="{DAEE10B9-3794-4D8D-87FD-1F6A27B9322F}" type="presParOf" srcId="{884CAEE2-33A5-4AB5-885E-6BCC05E9F686}" destId="{9F0DB308-86D4-430E-9543-5AB4DFBCF1F2}" srcOrd="9" destOrd="0" presId="urn:microsoft.com/office/officeart/2005/8/layout/radial6"/>
    <dgm:cxn modelId="{1FFF620B-2D1A-4DC3-BEF3-70D8221E3231}" type="presParOf" srcId="{884CAEE2-33A5-4AB5-885E-6BCC05E9F686}" destId="{6C425225-8370-4E48-B3EE-374806979BB7}" srcOrd="10" destOrd="0" presId="urn:microsoft.com/office/officeart/2005/8/layout/radial6"/>
    <dgm:cxn modelId="{CBEC1CD9-2E73-4209-931C-73FDEBF26168}" type="presParOf" srcId="{884CAEE2-33A5-4AB5-885E-6BCC05E9F686}" destId="{9B87947F-B4A5-43F1-9BFA-D7AB432D5E16}" srcOrd="11" destOrd="0" presId="urn:microsoft.com/office/officeart/2005/8/layout/radial6"/>
    <dgm:cxn modelId="{22FB6A73-6567-43B9-BCF7-ABE5CFD668CA}" type="presParOf" srcId="{884CAEE2-33A5-4AB5-885E-6BCC05E9F686}" destId="{86EE7C75-D869-4581-ADE2-2E5E6153DA5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E7C75-D869-4581-ADE2-2E5E6153DA5F}">
      <dsp:nvSpPr>
        <dsp:cNvPr id="0" name=""/>
        <dsp:cNvSpPr/>
      </dsp:nvSpPr>
      <dsp:spPr>
        <a:xfrm>
          <a:off x="1673098" y="450814"/>
          <a:ext cx="3124908" cy="3124908"/>
        </a:xfrm>
        <a:prstGeom prst="blockArc">
          <a:avLst>
            <a:gd name="adj1" fmla="val 10775994"/>
            <a:gd name="adj2" fmla="val 17147830"/>
            <a:gd name="adj3" fmla="val 4644"/>
          </a:avLst>
        </a:prstGeom>
        <a:solidFill>
          <a:srgbClr val="CD736B"/>
        </a:solidFill>
        <a:ln>
          <a:noFill/>
        </a:ln>
        <a:effectLst/>
      </dsp:spPr>
      <dsp:style>
        <a:lnRef idx="0">
          <a:scrgbClr r="0" g="0" b="0"/>
        </a:lnRef>
        <a:fillRef idx="1">
          <a:scrgbClr r="0" g="0" b="0"/>
        </a:fillRef>
        <a:effectRef idx="0">
          <a:scrgbClr r="0" g="0" b="0"/>
        </a:effectRef>
        <a:fontRef idx="minor">
          <a:schemeClr val="lt1"/>
        </a:fontRef>
      </dsp:style>
    </dsp:sp>
    <dsp:sp modelId="{9F0DB308-86D4-430E-9543-5AB4DFBCF1F2}">
      <dsp:nvSpPr>
        <dsp:cNvPr id="0" name=""/>
        <dsp:cNvSpPr/>
      </dsp:nvSpPr>
      <dsp:spPr>
        <a:xfrm>
          <a:off x="1672899" y="434613"/>
          <a:ext cx="3124908" cy="3124908"/>
        </a:xfrm>
        <a:prstGeom prst="blockArc">
          <a:avLst>
            <a:gd name="adj1" fmla="val 4451703"/>
            <a:gd name="adj2" fmla="val 10739496"/>
            <a:gd name="adj3" fmla="val 4644"/>
          </a:avLst>
        </a:prstGeom>
        <a:solidFill>
          <a:srgbClr val="927AAD"/>
        </a:solidFill>
        <a:ln>
          <a:noFill/>
        </a:ln>
        <a:effectLst/>
      </dsp:spPr>
      <dsp:style>
        <a:lnRef idx="0">
          <a:scrgbClr r="0" g="0" b="0"/>
        </a:lnRef>
        <a:fillRef idx="1">
          <a:scrgbClr r="0" g="0" b="0"/>
        </a:fillRef>
        <a:effectRef idx="0">
          <a:scrgbClr r="0" g="0" b="0"/>
        </a:effectRef>
        <a:fontRef idx="minor">
          <a:schemeClr val="lt1"/>
        </a:fontRef>
      </dsp:style>
    </dsp:sp>
    <dsp:sp modelId="{142292F6-8792-4D11-A814-3CF69715FD7C}">
      <dsp:nvSpPr>
        <dsp:cNvPr id="0" name=""/>
        <dsp:cNvSpPr/>
      </dsp:nvSpPr>
      <dsp:spPr>
        <a:xfrm>
          <a:off x="2540951" y="445501"/>
          <a:ext cx="3124908" cy="3124908"/>
        </a:xfrm>
        <a:prstGeom prst="blockArc">
          <a:avLst>
            <a:gd name="adj1" fmla="val 35923"/>
            <a:gd name="adj2" fmla="val 6434538"/>
            <a:gd name="adj3" fmla="val 4644"/>
          </a:avLst>
        </a:prstGeom>
        <a:solidFill>
          <a:srgbClr val="729FDC"/>
        </a:solidFill>
        <a:ln>
          <a:noFill/>
        </a:ln>
        <a:effectLst/>
      </dsp:spPr>
      <dsp:style>
        <a:lnRef idx="0">
          <a:scrgbClr r="0" g="0" b="0"/>
        </a:lnRef>
        <a:fillRef idx="1">
          <a:scrgbClr r="0" g="0" b="0"/>
        </a:fillRef>
        <a:effectRef idx="0">
          <a:scrgbClr r="0" g="0" b="0"/>
        </a:effectRef>
        <a:fontRef idx="minor">
          <a:schemeClr val="lt1"/>
        </a:fontRef>
      </dsp:style>
    </dsp:sp>
    <dsp:sp modelId="{8170D905-D683-44EE-8603-CA751788087D}">
      <dsp:nvSpPr>
        <dsp:cNvPr id="0" name=""/>
        <dsp:cNvSpPr/>
      </dsp:nvSpPr>
      <dsp:spPr>
        <a:xfrm>
          <a:off x="2541020" y="439848"/>
          <a:ext cx="3124908" cy="3124908"/>
        </a:xfrm>
        <a:prstGeom prst="blockArc">
          <a:avLst>
            <a:gd name="adj1" fmla="val 15165298"/>
            <a:gd name="adj2" fmla="val 48659"/>
            <a:gd name="adj3" fmla="val 4644"/>
          </a:avLst>
        </a:prstGeom>
        <a:solidFill>
          <a:srgbClr val="CADAA9"/>
        </a:solidFill>
        <a:ln>
          <a:noFill/>
        </a:ln>
        <a:effectLst/>
      </dsp:spPr>
      <dsp:style>
        <a:lnRef idx="0">
          <a:scrgbClr r="0" g="0" b="0"/>
        </a:lnRef>
        <a:fillRef idx="1">
          <a:scrgbClr r="0" g="0" b="0"/>
        </a:fillRef>
        <a:effectRef idx="0">
          <a:scrgbClr r="0" g="0" b="0"/>
        </a:effectRef>
        <a:fontRef idx="minor">
          <a:schemeClr val="lt1"/>
        </a:fontRef>
      </dsp:style>
    </dsp:sp>
    <dsp:sp modelId="{8A311ACD-B47E-40A0-BB2C-EE6D8F5147F1}">
      <dsp:nvSpPr>
        <dsp:cNvPr id="0" name=""/>
        <dsp:cNvSpPr/>
      </dsp:nvSpPr>
      <dsp:spPr>
        <a:xfrm>
          <a:off x="2686775" y="1456245"/>
          <a:ext cx="1928503" cy="1151953"/>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libri" pitchFamily="34" charset="0"/>
              <a:cs typeface="Calibri" pitchFamily="34" charset="0"/>
            </a:rPr>
            <a:t>Accountability System</a:t>
          </a:r>
          <a:endParaRPr lang="en-US" sz="1600" b="1" kern="1200" dirty="0">
            <a:solidFill>
              <a:schemeClr val="bg1"/>
            </a:solidFill>
            <a:latin typeface="Calibri" pitchFamily="34" charset="0"/>
            <a:cs typeface="Calibri" pitchFamily="34" charset="0"/>
          </a:endParaRPr>
        </a:p>
      </dsp:txBody>
      <dsp:txXfrm>
        <a:off x="2969198" y="1624945"/>
        <a:ext cx="1363657" cy="814553"/>
      </dsp:txXfrm>
    </dsp:sp>
    <dsp:sp modelId="{73431E1C-B99C-4267-BF9B-5735B425B3A5}">
      <dsp:nvSpPr>
        <dsp:cNvPr id="0" name=""/>
        <dsp:cNvSpPr/>
      </dsp:nvSpPr>
      <dsp:spPr>
        <a:xfrm>
          <a:off x="2868830" y="39818"/>
          <a:ext cx="1564393" cy="1009834"/>
        </a:xfrm>
        <a:prstGeom prst="ellipse">
          <a:avLst/>
        </a:prstGeom>
        <a:solidFill>
          <a:srgbClr val="CADA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Student Achievement</a:t>
          </a:r>
        </a:p>
        <a:p>
          <a:pPr lvl="0" algn="ctr" defTabSz="622300">
            <a:lnSpc>
              <a:spcPct val="90000"/>
            </a:lnSpc>
            <a:spcBef>
              <a:spcPct val="0"/>
            </a:spcBef>
            <a:spcAft>
              <a:spcPct val="35000"/>
            </a:spcAft>
          </a:pPr>
          <a:r>
            <a:rPr lang="en-US" sz="1400" kern="1200" dirty="0" smtClean="0">
              <a:solidFill>
                <a:schemeClr val="tx1"/>
              </a:solidFill>
            </a:rPr>
            <a:t>Index I</a:t>
          </a:r>
          <a:endParaRPr lang="en-US" sz="1400" kern="1200" dirty="0">
            <a:solidFill>
              <a:schemeClr val="tx1"/>
            </a:solidFill>
          </a:endParaRPr>
        </a:p>
      </dsp:txBody>
      <dsp:txXfrm>
        <a:off x="3097930" y="187705"/>
        <a:ext cx="1106193" cy="714060"/>
      </dsp:txXfrm>
    </dsp:sp>
    <dsp:sp modelId="{A981D71F-E38A-4306-BEA4-809C8556FC09}">
      <dsp:nvSpPr>
        <dsp:cNvPr id="0" name=""/>
        <dsp:cNvSpPr/>
      </dsp:nvSpPr>
      <dsp:spPr>
        <a:xfrm>
          <a:off x="4650565" y="1518986"/>
          <a:ext cx="1957862" cy="1009834"/>
        </a:xfrm>
        <a:prstGeom prst="ellipse">
          <a:avLst/>
        </a:prstGeom>
        <a:solidFill>
          <a:srgbClr val="729F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Student Progress</a:t>
          </a:r>
        </a:p>
        <a:p>
          <a:pPr lvl="0" algn="ctr" defTabSz="711200">
            <a:lnSpc>
              <a:spcPct val="90000"/>
            </a:lnSpc>
            <a:spcBef>
              <a:spcPct val="0"/>
            </a:spcBef>
            <a:spcAft>
              <a:spcPct val="35000"/>
            </a:spcAft>
          </a:pPr>
          <a:r>
            <a:rPr lang="en-US" sz="1600" kern="1200" dirty="0" smtClean="0">
              <a:solidFill>
                <a:schemeClr val="tx1"/>
              </a:solidFill>
            </a:rPr>
            <a:t>Index 2</a:t>
          </a:r>
          <a:endParaRPr lang="en-US" sz="1600" kern="1200" dirty="0">
            <a:solidFill>
              <a:schemeClr val="tx1"/>
            </a:solidFill>
          </a:endParaRPr>
        </a:p>
      </dsp:txBody>
      <dsp:txXfrm>
        <a:off x="4937287" y="1666873"/>
        <a:ext cx="1384418" cy="714060"/>
      </dsp:txXfrm>
    </dsp:sp>
    <dsp:sp modelId="{FD0EC94D-CCD9-443D-A070-33D91ACB4F08}">
      <dsp:nvSpPr>
        <dsp:cNvPr id="0" name=""/>
        <dsp:cNvSpPr/>
      </dsp:nvSpPr>
      <dsp:spPr>
        <a:xfrm>
          <a:off x="2868830" y="2960627"/>
          <a:ext cx="1564393" cy="1009834"/>
        </a:xfrm>
        <a:prstGeom prst="ellipse">
          <a:avLst/>
        </a:prstGeom>
        <a:solidFill>
          <a:srgbClr val="927A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Closing Performance Gaps</a:t>
          </a:r>
        </a:p>
        <a:p>
          <a:pPr lvl="0" algn="ctr" defTabSz="711200">
            <a:lnSpc>
              <a:spcPct val="90000"/>
            </a:lnSpc>
            <a:spcBef>
              <a:spcPct val="0"/>
            </a:spcBef>
            <a:spcAft>
              <a:spcPct val="35000"/>
            </a:spcAft>
          </a:pPr>
          <a:r>
            <a:rPr lang="en-US" sz="1600" kern="1200" dirty="0" smtClean="0">
              <a:solidFill>
                <a:schemeClr val="tx1"/>
              </a:solidFill>
            </a:rPr>
            <a:t>Index 3</a:t>
          </a:r>
          <a:endParaRPr lang="en-US" sz="1600" kern="1200" dirty="0">
            <a:solidFill>
              <a:schemeClr val="tx1"/>
            </a:solidFill>
          </a:endParaRPr>
        </a:p>
      </dsp:txBody>
      <dsp:txXfrm>
        <a:off x="3097930" y="3108514"/>
        <a:ext cx="1106193" cy="714060"/>
      </dsp:txXfrm>
    </dsp:sp>
    <dsp:sp modelId="{6C425225-8370-4E48-B3EE-374806979BB7}">
      <dsp:nvSpPr>
        <dsp:cNvPr id="0" name=""/>
        <dsp:cNvSpPr/>
      </dsp:nvSpPr>
      <dsp:spPr>
        <a:xfrm>
          <a:off x="753677" y="1519009"/>
          <a:ext cx="1911475" cy="1009834"/>
        </a:xfrm>
        <a:prstGeom prst="ellipse">
          <a:avLst/>
        </a:prstGeom>
        <a:solidFill>
          <a:srgbClr val="CD73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Postsecondary Readiness</a:t>
          </a:r>
        </a:p>
        <a:p>
          <a:pPr lvl="0" algn="ctr" defTabSz="711200">
            <a:lnSpc>
              <a:spcPct val="90000"/>
            </a:lnSpc>
            <a:spcBef>
              <a:spcPct val="0"/>
            </a:spcBef>
            <a:spcAft>
              <a:spcPct val="35000"/>
            </a:spcAft>
          </a:pPr>
          <a:r>
            <a:rPr lang="en-US" sz="1600" kern="1200" dirty="0" smtClean="0">
              <a:solidFill>
                <a:schemeClr val="tx1"/>
              </a:solidFill>
            </a:rPr>
            <a:t>Index 4</a:t>
          </a:r>
          <a:endParaRPr lang="en-US" sz="1600" kern="1200" dirty="0">
            <a:solidFill>
              <a:schemeClr val="tx1"/>
            </a:solidFill>
          </a:endParaRPr>
        </a:p>
      </dsp:txBody>
      <dsp:txXfrm>
        <a:off x="1033606" y="1666896"/>
        <a:ext cx="1351617" cy="7140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71B22-8C12-4A04-B003-9C5DFCBEBC77}" type="datetimeFigureOut">
              <a:rPr lang="en-US" smtClean="0"/>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65F19-1FDF-41BF-8FA3-E3EAE01F03B1}" type="slidenum">
              <a:rPr lang="en-US" smtClean="0"/>
              <a:t>‹#›</a:t>
            </a:fld>
            <a:endParaRPr lang="en-US"/>
          </a:p>
        </p:txBody>
      </p:sp>
    </p:spTree>
    <p:extLst>
      <p:ext uri="{BB962C8B-B14F-4D97-AF65-F5344CB8AC3E}">
        <p14:creationId xmlns:p14="http://schemas.microsoft.com/office/powerpoint/2010/main" val="398472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294035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422345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171270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382513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284028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86429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2195775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26713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25996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116093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8D8BE1-A546-48EA-A9D8-F705E16C2A4C}" type="datetimeFigureOut">
              <a:rPr lang="en-US" smtClean="0"/>
              <a:t>3/4/2013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6920F0-27FD-41F4-8939-BDA7CB895C20}" type="slidenum">
              <a:rPr lang="en-US" smtClean="0"/>
              <a:t>‹#›</a:t>
            </a:fld>
            <a:endParaRPr lang="en-US"/>
          </a:p>
        </p:txBody>
      </p:sp>
    </p:spTree>
    <p:extLst>
      <p:ext uri="{BB962C8B-B14F-4D97-AF65-F5344CB8AC3E}">
        <p14:creationId xmlns:p14="http://schemas.microsoft.com/office/powerpoint/2010/main" val="193300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800" y="5791200"/>
            <a:ext cx="2133600" cy="860744"/>
          </a:xfrm>
          <a:prstGeom prst="rect">
            <a:avLst/>
          </a:prstGeom>
        </p:spPr>
      </p:pic>
      <p:pic>
        <p:nvPicPr>
          <p:cNvPr id="5" name="Picture 4" descr="tcdss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43600" y="6175410"/>
            <a:ext cx="3048000" cy="509771"/>
          </a:xfrm>
          <a:prstGeom prst="rect">
            <a:avLst/>
          </a:prstGeom>
        </p:spPr>
      </p:pic>
    </p:spTree>
    <p:extLst>
      <p:ext uri="{BB962C8B-B14F-4D97-AF65-F5344CB8AC3E}">
        <p14:creationId xmlns:p14="http://schemas.microsoft.com/office/powerpoint/2010/main" val="313655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ritter.tea.state.tx.us/perfreport/account/2013/index.html" TargetMode="External"/><Relationship Id="rId2" Type="http://schemas.openxmlformats.org/officeDocument/2006/relationships/hyperlink" Target="http://lead4war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dirty="0" smtClean="0"/>
              <a:t>Accountability Update</a:t>
            </a:r>
            <a:endParaRPr lang="en-US" dirty="0"/>
          </a:p>
        </p:txBody>
      </p:sp>
      <p:sp>
        <p:nvSpPr>
          <p:cNvPr id="3" name="Subtitle 2"/>
          <p:cNvSpPr>
            <a:spLocks noGrp="1"/>
          </p:cNvSpPr>
          <p:nvPr>
            <p:ph type="subTitle" idx="1"/>
          </p:nvPr>
        </p:nvSpPr>
        <p:spPr>
          <a:xfrm>
            <a:off x="1371600" y="1447800"/>
            <a:ext cx="6400800" cy="1752600"/>
          </a:xfrm>
        </p:spPr>
        <p:txBody>
          <a:bodyPr/>
          <a:lstStyle/>
          <a:p>
            <a:r>
              <a:rPr lang="en-US" dirty="0" smtClean="0"/>
              <a:t>Ty Duncan</a:t>
            </a:r>
          </a:p>
          <a:p>
            <a:r>
              <a:rPr lang="en-US" dirty="0" smtClean="0"/>
              <a:t>Coordinator of Accountability and Compliance, ESC 17</a:t>
            </a:r>
          </a:p>
          <a:p>
            <a:r>
              <a:rPr lang="en-US" dirty="0" smtClean="0"/>
              <a:t>@</a:t>
            </a:r>
            <a:r>
              <a:rPr lang="en-US" dirty="0" err="1" smtClean="0"/>
              <a:t>instructionalle</a:t>
            </a:r>
            <a:endParaRPr lang="en-US" dirty="0"/>
          </a:p>
        </p:txBody>
      </p:sp>
      <p:pic>
        <p:nvPicPr>
          <p:cNvPr id="4" name="Picture 2" descr="https://encrypted-tbn1.gstatic.com/images?q=tbn:ANd9GcRZ0CP9i_KzHU_IHDSW9tQU6ULZvCvs5PYDd8NKMif8GwNcNDGi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encrypted-tbn3.gstatic.com/images?q=tbn:ANd9GcTEFbt35k5SL2G_jU7FTIMas6HJDiYuffcdhZN00-ZbIW8qGKq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53" y="3908095"/>
            <a:ext cx="2800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98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B2EE94CB-74C0-4CB3-A9AC-FFB5753A46FF}" type="slidenum">
              <a:rPr lang="en-US" sz="1200" smtClean="0">
                <a:solidFill>
                  <a:srgbClr val="FFFFFF"/>
                </a:solidFill>
                <a:latin typeface="Tw Cen MT" pitchFamily="34" charset="0"/>
              </a:rPr>
              <a:pPr eaLnBrk="1" hangingPunct="1">
                <a:lnSpc>
                  <a:spcPct val="80000"/>
                </a:lnSpc>
              </a:pPr>
              <a:t>10</a:t>
            </a:fld>
            <a:endParaRPr lang="en-US" sz="1200" smtClean="0">
              <a:solidFill>
                <a:srgbClr val="FFFFFF"/>
              </a:solidFill>
              <a:latin typeface="Tw Cen MT" pitchFamily="34" charset="0"/>
            </a:endParaRPr>
          </a:p>
        </p:txBody>
      </p:sp>
      <p:sp>
        <p:nvSpPr>
          <p:cNvPr id="20483" name="Title 3"/>
          <p:cNvSpPr>
            <a:spLocks noGrp="1"/>
          </p:cNvSpPr>
          <p:nvPr>
            <p:ph type="title"/>
          </p:nvPr>
        </p:nvSpPr>
        <p:spPr>
          <a:xfrm>
            <a:off x="660400" y="273050"/>
            <a:ext cx="7940675" cy="869950"/>
          </a:xfrm>
          <a:solidFill>
            <a:srgbClr val="CADAA9"/>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1: Student Achievement</a:t>
            </a:r>
          </a:p>
        </p:txBody>
      </p:sp>
      <p:graphicFrame>
        <p:nvGraphicFramePr>
          <p:cNvPr id="28" name="Table 27"/>
          <p:cNvGraphicFramePr>
            <a:graphicFrameLocks noGrp="1"/>
          </p:cNvGraphicFramePr>
          <p:nvPr>
            <p:extLst>
              <p:ext uri="{D42A27DB-BD31-4B8C-83A1-F6EECF244321}">
                <p14:modId xmlns:p14="http://schemas.microsoft.com/office/powerpoint/2010/main" val="2014516000"/>
              </p:ext>
            </p:extLst>
          </p:nvPr>
        </p:nvGraphicFramePr>
        <p:xfrm>
          <a:off x="990600" y="3810000"/>
          <a:ext cx="7456466" cy="2057401"/>
        </p:xfrm>
        <a:graphic>
          <a:graphicData uri="http://schemas.openxmlformats.org/drawingml/2006/table">
            <a:tbl>
              <a:tblPr/>
              <a:tblGrid>
                <a:gridCol w="920996"/>
                <a:gridCol w="670497"/>
                <a:gridCol w="203999"/>
                <a:gridCol w="961495"/>
                <a:gridCol w="184500"/>
                <a:gridCol w="652497"/>
                <a:gridCol w="176999"/>
                <a:gridCol w="616498"/>
                <a:gridCol w="229498"/>
                <a:gridCol w="661497"/>
                <a:gridCol w="184499"/>
                <a:gridCol w="478498"/>
                <a:gridCol w="949495"/>
                <a:gridCol w="565498"/>
              </a:tblGrid>
              <a:tr h="217652">
                <a:tc gridSpan="14">
                  <a:txBody>
                    <a:bodyPr/>
                    <a:lstStyle/>
                    <a:p>
                      <a:pPr marL="0" marR="0" lvl="0" indent="0" algn="l" defTabSz="914400" rtl="0" eaLnBrk="1" fontAlgn="base" latinLnBrk="0" hangingPunct="1">
                        <a:lnSpc>
                          <a:spcPts val="13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charset="0"/>
                          <a:ea typeface="Times New Roman" charset="0"/>
                          <a:cs typeface="Calibri" charset="0"/>
                        </a:rPr>
                        <a:t>Example</a:t>
                      </a:r>
                      <a:endParaRPr kumimoji="0" lang="en-US" sz="1200" b="0" i="0" u="none" strike="noStrike" cap="none" normalizeH="0" baseline="0" dirty="0" smtClean="0">
                        <a:ln>
                          <a:noFill/>
                        </a:ln>
                        <a:solidFill>
                          <a:schemeClr val="tx1"/>
                        </a:solidFill>
                        <a:effectLst/>
                        <a:latin typeface="Calibri" charset="0"/>
                        <a:ea typeface="Times New Roman" charset="0"/>
                        <a:cs typeface="Calibri" charset="0"/>
                      </a:endParaRPr>
                    </a:p>
                  </a:txBody>
                  <a:tcPr marL="68580" marR="68580" marT="0" marB="0" anchor="b"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5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Calibri" charset="0"/>
                        <a:cs typeface="Arial"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Reading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Mathematics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Writing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Science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Calibri" charset="0"/>
                        <a:ea typeface="Times New Roman" charset="0"/>
                        <a:cs typeface="Calibri"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Social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Studies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Calibri" charset="0"/>
                        <a:ea typeface="Times New Roman" charset="0"/>
                        <a:cs typeface="Calibri"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Total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alibri" charset="0"/>
                          <a:ea typeface="Times New Roman" charset="0"/>
                          <a:cs typeface="Calibri" charset="0"/>
                        </a:rPr>
                        <a:t>% Met Level II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Calibri" charset="0"/>
                        <a:ea typeface="Times New Roman" charset="0"/>
                        <a:cs typeface="Calibri"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60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Students Met Level II</a:t>
                      </a:r>
                    </a:p>
                  </a:txBody>
                  <a:tcPr marL="45720" marR="7302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50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38</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19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10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19</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136</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45%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45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60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Students Tested</a:t>
                      </a:r>
                    </a:p>
                  </a:txBody>
                  <a:tcPr marL="45720" marR="7302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100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100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18415" marR="1841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42</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40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23</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Times New Roman" charset="0"/>
                          <a:cs typeface="Calibri" charset="0"/>
                        </a:rPr>
                        <a:t>305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413245">
                <a:tc gridSpan="1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Times New Roman" charset="0"/>
                          <a:cs typeface="Calibri" charset="0"/>
                        </a:rPr>
                        <a:t>Index Score</a:t>
                      </a:r>
                    </a:p>
                  </a:txBody>
                  <a:tcPr marL="45720" marR="73025"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Times New Roman" charset="0"/>
                          <a:cs typeface="Calibri" charset="0"/>
                        </a:rPr>
                        <a:t>45</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0561" name="Text Placeholder 5"/>
          <p:cNvSpPr txBox="1">
            <a:spLocks/>
          </p:cNvSpPr>
          <p:nvPr/>
        </p:nvSpPr>
        <p:spPr bwMode="auto">
          <a:xfrm>
            <a:off x="392885" y="2362200"/>
            <a:ext cx="8216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1947863" algn="l"/>
                <a:tab pos="2405063" algn="l"/>
              </a:tabLst>
              <a:defRPr sz="2400">
                <a:solidFill>
                  <a:schemeClr val="tx1"/>
                </a:solidFill>
                <a:latin typeface="Arial" charset="0"/>
                <a:cs typeface="Arial" charset="0"/>
              </a:defRPr>
            </a:lvl1pPr>
            <a:lvl2pPr marL="742950" indent="-285750" eaLnBrk="0" hangingPunct="0">
              <a:tabLst>
                <a:tab pos="1947863" algn="l"/>
                <a:tab pos="2405063" algn="l"/>
              </a:tabLst>
              <a:defRPr sz="2400">
                <a:solidFill>
                  <a:schemeClr val="tx1"/>
                </a:solidFill>
                <a:latin typeface="Arial" charset="0"/>
                <a:cs typeface="Arial" charset="0"/>
              </a:defRPr>
            </a:lvl2pPr>
            <a:lvl3pPr marL="1143000" indent="-228600" eaLnBrk="0" hangingPunct="0">
              <a:tabLst>
                <a:tab pos="1947863" algn="l"/>
                <a:tab pos="2405063" algn="l"/>
              </a:tabLst>
              <a:defRPr sz="2400">
                <a:solidFill>
                  <a:schemeClr val="tx1"/>
                </a:solidFill>
                <a:latin typeface="Arial" charset="0"/>
                <a:cs typeface="Arial" charset="0"/>
              </a:defRPr>
            </a:lvl3pPr>
            <a:lvl4pPr marL="1600200" indent="-228600" eaLnBrk="0" hangingPunct="0">
              <a:tabLst>
                <a:tab pos="1947863" algn="l"/>
                <a:tab pos="2405063" algn="l"/>
              </a:tabLst>
              <a:defRPr sz="2400">
                <a:solidFill>
                  <a:schemeClr val="tx1"/>
                </a:solidFill>
                <a:latin typeface="Arial" charset="0"/>
                <a:cs typeface="Arial" charset="0"/>
              </a:defRPr>
            </a:lvl4pPr>
            <a:lvl5pPr marL="2057400" indent="-228600" eaLnBrk="0" hangingPunct="0">
              <a:tabLst>
                <a:tab pos="1947863" algn="l"/>
                <a:tab pos="2405063" algn="l"/>
              </a:tabLst>
              <a:defRPr sz="2400">
                <a:solidFill>
                  <a:schemeClr val="tx1"/>
                </a:solidFill>
                <a:latin typeface="Arial" charset="0"/>
                <a:cs typeface="Arial" charset="0"/>
              </a:defRPr>
            </a:lvl5pPr>
            <a:lvl6pPr marL="25146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6pPr>
            <a:lvl7pPr marL="29718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7pPr>
            <a:lvl8pPr marL="34290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8pPr>
            <a:lvl9pPr marL="38862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9pPr>
          </a:lstStyle>
          <a:p>
            <a:pPr eaLnBrk="1" hangingPunct="1">
              <a:lnSpc>
                <a:spcPts val="2800"/>
              </a:lnSpc>
              <a:buClr>
                <a:srgbClr val="C45816"/>
              </a:buClr>
              <a:buSzPct val="150000"/>
            </a:pPr>
            <a:endParaRPr lang="en-US">
              <a:latin typeface="Calibri" pitchFamily="34" charset="0"/>
            </a:endParaRPr>
          </a:p>
        </p:txBody>
      </p:sp>
      <p:sp>
        <p:nvSpPr>
          <p:cNvPr id="20562" name="Text Placeholder 2"/>
          <p:cNvSpPr>
            <a:spLocks noGrp="1"/>
          </p:cNvSpPr>
          <p:nvPr>
            <p:ph type="body" idx="1"/>
          </p:nvPr>
        </p:nvSpPr>
        <p:spPr>
          <a:xfrm>
            <a:off x="595313" y="1219200"/>
            <a:ext cx="8153400" cy="2603500"/>
          </a:xfrm>
        </p:spPr>
        <p:txBody>
          <a:bodyPr/>
          <a:lstStyle/>
          <a:p>
            <a:pPr marL="0" indent="0" eaLnBrk="1" hangingPunct="1">
              <a:lnSpc>
                <a:spcPts val="2100"/>
              </a:lnSpc>
              <a:spcBef>
                <a:spcPct val="0"/>
              </a:spcBef>
              <a:buFont typeface="Wingdings 3" pitchFamily="18" charset="2"/>
              <a:buNone/>
            </a:pPr>
            <a:r>
              <a:rPr lang="en-US" sz="1900" b="1" dirty="0" smtClean="0">
                <a:latin typeface="Calibri" pitchFamily="34" charset="0"/>
                <a:ea typeface="ＭＳ Ｐゴシック" pitchFamily="34" charset="-128"/>
              </a:rPr>
              <a:t>Index 1 Construction</a:t>
            </a:r>
          </a:p>
          <a:p>
            <a:pPr marL="0" indent="0" eaLnBrk="1" hangingPunct="1">
              <a:lnSpc>
                <a:spcPts val="2100"/>
              </a:lnSpc>
              <a:spcBef>
                <a:spcPct val="0"/>
              </a:spcBef>
              <a:buFont typeface="Wingdings 3" pitchFamily="18" charset="2"/>
              <a:buNone/>
            </a:pPr>
            <a:endParaRPr lang="en-US" sz="1900" dirty="0" smtClean="0">
              <a:solidFill>
                <a:srgbClr val="000000"/>
              </a:solidFill>
              <a:latin typeface="Calibri" pitchFamily="34" charset="0"/>
              <a:ea typeface="ＭＳ Ｐゴシック" pitchFamily="34" charset="-128"/>
            </a:endParaRPr>
          </a:p>
          <a:p>
            <a:pPr marL="0" indent="0" eaLnBrk="1" hangingPunct="1">
              <a:lnSpc>
                <a:spcPts val="2100"/>
              </a:lnSpc>
              <a:spcBef>
                <a:spcPct val="0"/>
              </a:spcBef>
              <a:buFont typeface="Wingdings" pitchFamily="2" charset="2"/>
              <a:buNone/>
            </a:pPr>
            <a:r>
              <a:rPr lang="en-US" sz="1900" dirty="0" smtClean="0">
                <a:solidFill>
                  <a:srgbClr val="000000"/>
                </a:solidFill>
                <a:latin typeface="Calibri" pitchFamily="34" charset="0"/>
                <a:ea typeface="ＭＳ Ｐゴシック" pitchFamily="34" charset="-128"/>
              </a:rPr>
              <a:t>Since Index 1 has only one indicator, the Total Index Points and Index Score are the same: Index Score = Total Index Points. Total Index Points is the percentage </a:t>
            </a:r>
            <a:br>
              <a:rPr lang="en-US" sz="1900" dirty="0" smtClean="0">
                <a:solidFill>
                  <a:srgbClr val="000000"/>
                </a:solidFill>
                <a:latin typeface="Calibri" pitchFamily="34" charset="0"/>
                <a:ea typeface="ＭＳ Ｐゴシック" pitchFamily="34" charset="-128"/>
              </a:rPr>
            </a:br>
            <a:r>
              <a:rPr lang="en-US" sz="1900" dirty="0" smtClean="0">
                <a:solidFill>
                  <a:srgbClr val="000000"/>
                </a:solidFill>
                <a:latin typeface="Calibri" pitchFamily="34" charset="0"/>
                <a:ea typeface="ＭＳ Ｐゴシック" pitchFamily="34" charset="-128"/>
              </a:rPr>
              <a:t>of assessments that met the final Level II Standard. </a:t>
            </a:r>
          </a:p>
          <a:p>
            <a:pPr marL="0" indent="0" eaLnBrk="1" hangingPunct="1">
              <a:lnSpc>
                <a:spcPts val="2100"/>
              </a:lnSpc>
              <a:spcBef>
                <a:spcPct val="0"/>
              </a:spcBef>
              <a:buFont typeface="Wingdings" pitchFamily="2" charset="2"/>
              <a:buNone/>
            </a:pPr>
            <a:endParaRPr lang="en-US" sz="1900" dirty="0" smtClean="0">
              <a:solidFill>
                <a:srgbClr val="000000"/>
              </a:solidFill>
              <a:latin typeface="Calibri" pitchFamily="34" charset="0"/>
              <a:ea typeface="ＭＳ Ｐゴシック" pitchFamily="34" charset="-128"/>
            </a:endParaRPr>
          </a:p>
          <a:p>
            <a:pPr marL="0" indent="0" eaLnBrk="1" hangingPunct="1">
              <a:lnSpc>
                <a:spcPts val="2100"/>
              </a:lnSpc>
              <a:spcBef>
                <a:spcPct val="0"/>
              </a:spcBef>
              <a:buFont typeface="Wingdings" pitchFamily="2" charset="2"/>
              <a:buNone/>
            </a:pPr>
            <a:r>
              <a:rPr lang="en-US" sz="1900" dirty="0" smtClean="0">
                <a:solidFill>
                  <a:srgbClr val="000000"/>
                </a:solidFill>
                <a:latin typeface="Calibri" pitchFamily="34" charset="0"/>
                <a:ea typeface="ＭＳ Ｐゴシック" pitchFamily="34" charset="-128"/>
              </a:rPr>
              <a:t>Each percent of students meeting the final Level II performance standard contributes one point to the index. Index scores range from 0 to 100 for all campuses and districts.</a:t>
            </a:r>
          </a:p>
        </p:txBody>
      </p:sp>
    </p:spTree>
    <p:extLst>
      <p:ext uri="{BB962C8B-B14F-4D97-AF65-F5344CB8AC3E}">
        <p14:creationId xmlns:p14="http://schemas.microsoft.com/office/powerpoint/2010/main" val="32272526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620713" y="282575"/>
            <a:ext cx="8291512" cy="869950"/>
          </a:xfrm>
          <a:solidFill>
            <a:srgbClr val="729FDC"/>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2: Student Progress</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CCA995FB-154C-41B6-A5B2-F4E27652CD48}" type="slidenum">
              <a:rPr lang="en-US" sz="1200" smtClean="0">
                <a:solidFill>
                  <a:srgbClr val="FFFFFF"/>
                </a:solidFill>
                <a:latin typeface="Tw Cen MT" pitchFamily="34" charset="0"/>
              </a:rPr>
              <a:pPr eaLnBrk="1" hangingPunct="1">
                <a:lnSpc>
                  <a:spcPct val="80000"/>
                </a:lnSpc>
              </a:pPr>
              <a:t>11</a:t>
            </a:fld>
            <a:endParaRPr lang="en-US" sz="1200" smtClean="0">
              <a:solidFill>
                <a:srgbClr val="FFFFFF"/>
              </a:solidFill>
              <a:latin typeface="Tw Cen MT" pitchFamily="34" charset="0"/>
            </a:endParaRPr>
          </a:p>
        </p:txBody>
      </p:sp>
      <p:sp>
        <p:nvSpPr>
          <p:cNvPr id="21508" name="Text Placeholder 5"/>
          <p:cNvSpPr txBox="1">
            <a:spLocks/>
          </p:cNvSpPr>
          <p:nvPr/>
        </p:nvSpPr>
        <p:spPr bwMode="auto">
          <a:xfrm>
            <a:off x="595313" y="1689100"/>
            <a:ext cx="82169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1947863" algn="l"/>
                <a:tab pos="2405063" algn="l"/>
              </a:tabLst>
              <a:defRPr sz="2400">
                <a:solidFill>
                  <a:schemeClr val="tx1"/>
                </a:solidFill>
                <a:latin typeface="Arial" charset="0"/>
                <a:cs typeface="Arial" charset="0"/>
              </a:defRPr>
            </a:lvl1pPr>
            <a:lvl2pPr marL="742950" indent="-285750" eaLnBrk="0" hangingPunct="0">
              <a:tabLst>
                <a:tab pos="1947863" algn="l"/>
                <a:tab pos="2405063" algn="l"/>
              </a:tabLst>
              <a:defRPr sz="2400">
                <a:solidFill>
                  <a:schemeClr val="tx1"/>
                </a:solidFill>
                <a:latin typeface="Arial" charset="0"/>
                <a:cs typeface="Arial" charset="0"/>
              </a:defRPr>
            </a:lvl2pPr>
            <a:lvl3pPr marL="1143000" indent="-228600" eaLnBrk="0" hangingPunct="0">
              <a:tabLst>
                <a:tab pos="1947863" algn="l"/>
                <a:tab pos="2405063" algn="l"/>
              </a:tabLst>
              <a:defRPr sz="2400">
                <a:solidFill>
                  <a:schemeClr val="tx1"/>
                </a:solidFill>
                <a:latin typeface="Arial" charset="0"/>
                <a:cs typeface="Arial" charset="0"/>
              </a:defRPr>
            </a:lvl3pPr>
            <a:lvl4pPr marL="1600200" indent="-228600" eaLnBrk="0" hangingPunct="0">
              <a:tabLst>
                <a:tab pos="1947863" algn="l"/>
                <a:tab pos="2405063" algn="l"/>
              </a:tabLst>
              <a:defRPr sz="2400">
                <a:solidFill>
                  <a:schemeClr val="tx1"/>
                </a:solidFill>
                <a:latin typeface="Arial" charset="0"/>
                <a:cs typeface="Arial" charset="0"/>
              </a:defRPr>
            </a:lvl4pPr>
            <a:lvl5pPr marL="2057400" indent="-228600" eaLnBrk="0" hangingPunct="0">
              <a:tabLst>
                <a:tab pos="1947863" algn="l"/>
                <a:tab pos="2405063" algn="l"/>
              </a:tabLst>
              <a:defRPr sz="2400">
                <a:solidFill>
                  <a:schemeClr val="tx1"/>
                </a:solidFill>
                <a:latin typeface="Arial" charset="0"/>
                <a:cs typeface="Arial" charset="0"/>
              </a:defRPr>
            </a:lvl5pPr>
            <a:lvl6pPr marL="25146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6pPr>
            <a:lvl7pPr marL="29718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7pPr>
            <a:lvl8pPr marL="34290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8pPr>
            <a:lvl9pPr marL="38862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9pPr>
          </a:lstStyle>
          <a:p>
            <a:pPr eaLnBrk="1" hangingPunct="1">
              <a:lnSpc>
                <a:spcPts val="2800"/>
              </a:lnSpc>
              <a:buClr>
                <a:srgbClr val="C45816"/>
              </a:buClr>
              <a:buSzPct val="150000"/>
            </a:pPr>
            <a:endParaRPr lang="en-US">
              <a:latin typeface="Calibri" pitchFamily="34" charset="0"/>
            </a:endParaRPr>
          </a:p>
        </p:txBody>
      </p:sp>
      <p:sp>
        <p:nvSpPr>
          <p:cNvPr id="21509" name="Text Placeholder 2"/>
          <p:cNvSpPr>
            <a:spLocks noGrp="1"/>
          </p:cNvSpPr>
          <p:nvPr>
            <p:ph type="body" idx="1"/>
          </p:nvPr>
        </p:nvSpPr>
        <p:spPr>
          <a:xfrm>
            <a:off x="457200" y="1474074"/>
            <a:ext cx="8153400" cy="4829175"/>
          </a:xfrm>
        </p:spPr>
        <p:txBody>
          <a:bodyPr/>
          <a:lstStyle/>
          <a:p>
            <a:pPr marL="0" indent="-20638" eaLnBrk="1" hangingPunct="1">
              <a:lnSpc>
                <a:spcPts val="2400"/>
              </a:lnSpc>
              <a:spcBef>
                <a:spcPct val="0"/>
              </a:spcBef>
              <a:buFont typeface="Wingdings 3" pitchFamily="18" charset="2"/>
              <a:buNone/>
            </a:pPr>
            <a:r>
              <a:rPr lang="en-US" sz="1900" b="1" dirty="0" smtClean="0">
                <a:latin typeface="Calibri" pitchFamily="34" charset="0"/>
                <a:ea typeface="ＭＳ Ｐゴシック" pitchFamily="34" charset="-128"/>
              </a:rPr>
              <a:t>STAAR Percent Met Growth Standard (2014 and Beyond)</a:t>
            </a:r>
          </a:p>
          <a:p>
            <a:pPr marL="0" indent="-20638" eaLnBrk="1" hangingPunct="1">
              <a:lnSpc>
                <a:spcPts val="2400"/>
              </a:lnSpc>
              <a:spcBef>
                <a:spcPct val="0"/>
              </a:spcBef>
              <a:buFont typeface="Wingdings 3" pitchFamily="18" charset="2"/>
              <a:buNone/>
            </a:pPr>
            <a:endParaRPr lang="en-US" sz="1900" b="1" dirty="0" smtClean="0">
              <a:latin typeface="Calibri" pitchFamily="34" charset="0"/>
              <a:ea typeface="ＭＳ Ｐゴシック" pitchFamily="34" charset="-128"/>
            </a:endParaRPr>
          </a:p>
          <a:p>
            <a:pPr marL="0" indent="-20638">
              <a:lnSpc>
                <a:spcPts val="2300"/>
              </a:lnSpc>
              <a:spcBef>
                <a:spcPct val="0"/>
              </a:spcBef>
              <a:buClr>
                <a:srgbClr val="C45816"/>
              </a:buClr>
              <a:buSzPct val="150000"/>
              <a:buFont typeface="Wingdings" pitchFamily="2" charset="2"/>
              <a:buChar char="§"/>
            </a:pPr>
            <a:r>
              <a:rPr lang="en-US" sz="1900" dirty="0" smtClean="0">
                <a:latin typeface="Calibri" pitchFamily="34" charset="0"/>
                <a:ea typeface="ＭＳ Ｐゴシック" pitchFamily="34" charset="-128"/>
              </a:rPr>
              <a:t>The STAAR growth measure will not available in time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for use in the 2013 accountability ratings. Since the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growth measure must be finalized based on the spring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2013 STAAR results, it is not possible to set the 2013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accountability targets for Index 2 prior to the release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date of the 2013 ratings.  </a:t>
            </a:r>
          </a:p>
          <a:p>
            <a:pPr marL="0" indent="-20638">
              <a:lnSpc>
                <a:spcPts val="2300"/>
              </a:lnSpc>
              <a:spcBef>
                <a:spcPct val="0"/>
              </a:spcBef>
              <a:buClr>
                <a:srgbClr val="C45816"/>
              </a:buClr>
              <a:buSzPct val="150000"/>
              <a:buFont typeface="Wingdings" pitchFamily="2" charset="2"/>
              <a:buChar char="§"/>
            </a:pPr>
            <a:endParaRPr lang="en-US" sz="1900" dirty="0" smtClean="0">
              <a:latin typeface="Calibri" pitchFamily="34" charset="0"/>
              <a:ea typeface="ＭＳ Ｐゴシック" pitchFamily="34" charset="-128"/>
            </a:endParaRPr>
          </a:p>
          <a:p>
            <a:pPr marL="0" indent="-20638">
              <a:lnSpc>
                <a:spcPts val="2300"/>
              </a:lnSpc>
              <a:spcBef>
                <a:spcPct val="0"/>
              </a:spcBef>
              <a:buClr>
                <a:srgbClr val="C45816"/>
              </a:buClr>
              <a:buSzPct val="150000"/>
              <a:buFont typeface="Wingdings" pitchFamily="2" charset="2"/>
              <a:buChar char="§"/>
            </a:pPr>
            <a:r>
              <a:rPr lang="en-US" sz="1900" dirty="0" smtClean="0">
                <a:latin typeface="Calibri" pitchFamily="34" charset="0"/>
                <a:ea typeface="ＭＳ Ｐゴシック" pitchFamily="34" charset="-128"/>
              </a:rPr>
              <a:t>This graphic is an example of a transition table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that divides the three STAAR performance levels </a:t>
            </a:r>
            <a:br>
              <a:rPr lang="en-US" sz="1900" dirty="0" smtClean="0">
                <a:latin typeface="Calibri" pitchFamily="34" charset="0"/>
                <a:ea typeface="ＭＳ Ｐゴシック" pitchFamily="34" charset="-128"/>
              </a:rPr>
            </a:br>
            <a:r>
              <a:rPr lang="en-US" sz="1900" dirty="0" smtClean="0">
                <a:latin typeface="Calibri" pitchFamily="34" charset="0"/>
                <a:ea typeface="ＭＳ Ｐゴシック" pitchFamily="34" charset="-128"/>
              </a:rPr>
              <a:t>(Level I, Level II, and Level III) into performance bands.</a:t>
            </a:r>
          </a:p>
          <a:p>
            <a:pPr marL="0" indent="-20638">
              <a:lnSpc>
                <a:spcPts val="2300"/>
              </a:lnSpc>
              <a:spcBef>
                <a:spcPct val="0"/>
              </a:spcBef>
              <a:buClr>
                <a:srgbClr val="C45816"/>
              </a:buClr>
              <a:buSzPct val="150000"/>
              <a:buFont typeface="Wingdings" pitchFamily="2" charset="2"/>
              <a:buNone/>
            </a:pPr>
            <a:r>
              <a:rPr lang="en-US" sz="1900" dirty="0" smtClean="0">
                <a:latin typeface="Calibri" pitchFamily="34" charset="0"/>
                <a:ea typeface="ＭＳ Ｐゴシック" pitchFamily="34" charset="-128"/>
              </a:rPr>
              <a:t>	The number of bands within a performance level</a:t>
            </a:r>
          </a:p>
          <a:p>
            <a:pPr marL="0" indent="-20638">
              <a:lnSpc>
                <a:spcPts val="2300"/>
              </a:lnSpc>
              <a:spcBef>
                <a:spcPct val="0"/>
              </a:spcBef>
              <a:buClr>
                <a:srgbClr val="C45816"/>
              </a:buClr>
              <a:buSzPct val="150000"/>
              <a:buFont typeface="Wingdings" pitchFamily="2" charset="2"/>
              <a:buNone/>
            </a:pPr>
            <a:r>
              <a:rPr lang="en-US" sz="1900" dirty="0" smtClean="0">
                <a:latin typeface="Calibri" pitchFamily="34" charset="0"/>
                <a:ea typeface="ＭＳ Ｐゴシック" pitchFamily="34" charset="-128"/>
              </a:rPr>
              <a:t>	may differ for the final growth measure adopted.  </a:t>
            </a:r>
            <a:br>
              <a:rPr lang="en-US" sz="1900" dirty="0" smtClean="0">
                <a:latin typeface="Calibri" pitchFamily="34" charset="0"/>
                <a:ea typeface="ＭＳ Ｐゴシック" pitchFamily="34" charset="-128"/>
              </a:rPr>
            </a:br>
            <a:endParaRPr lang="en-US" sz="1900" dirty="0" smtClean="0">
              <a:latin typeface="Calibri" pitchFamily="34" charset="0"/>
              <a:ea typeface="ＭＳ Ｐゴシック" pitchFamily="34" charset="-128"/>
            </a:endParaRPr>
          </a:p>
          <a:p>
            <a:pPr marL="0" indent="-20638">
              <a:lnSpc>
                <a:spcPts val="2300"/>
              </a:lnSpc>
              <a:spcBef>
                <a:spcPct val="0"/>
              </a:spcBef>
            </a:pPr>
            <a:endParaRPr lang="en-US" sz="1900" dirty="0" smtClean="0">
              <a:latin typeface="Calibri" pitchFamily="34" charset="0"/>
              <a:ea typeface="ＭＳ Ｐゴシック" pitchFamily="34" charset="-128"/>
            </a:endParaRPr>
          </a:p>
          <a:p>
            <a:pPr marL="0" indent="-20638" eaLnBrk="1" hangingPunct="1">
              <a:lnSpc>
                <a:spcPts val="2300"/>
              </a:lnSpc>
              <a:spcBef>
                <a:spcPct val="0"/>
              </a:spcBef>
              <a:buClr>
                <a:srgbClr val="C45816"/>
              </a:buClr>
              <a:buFont typeface="Wingdings 2" pitchFamily="18" charset="2"/>
              <a:buChar char="¢"/>
            </a:pPr>
            <a:endParaRPr lang="en-US" sz="1900" dirty="0" smtClean="0">
              <a:latin typeface="Calibri" pitchFamily="34" charset="0"/>
              <a:ea typeface="ＭＳ Ｐゴシック" pitchFamily="34"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114" y="1600200"/>
            <a:ext cx="247015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91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ea typeface="ＭＳ Ｐゴシック" pitchFamily="34" charset="-128"/>
            </a:endParaRPr>
          </a:p>
        </p:txBody>
      </p:sp>
      <p:sp>
        <p:nvSpPr>
          <p:cNvPr id="3" name="Text Placeholder 2"/>
          <p:cNvSpPr>
            <a:spLocks noGrp="1"/>
          </p:cNvSpPr>
          <p:nvPr>
            <p:ph type="body" idx="2"/>
          </p:nvPr>
        </p:nvSpPr>
        <p:spPr/>
        <p:txBody>
          <a:bodyPr/>
          <a:lstStyle/>
          <a:p>
            <a:pPr>
              <a:defRPr/>
            </a:pPr>
            <a:endParaRPr lang="en-US"/>
          </a:p>
        </p:txBody>
      </p:sp>
      <p:sp>
        <p:nvSpPr>
          <p:cNvPr id="22532" name="Content Placeholder 3"/>
          <p:cNvSpPr>
            <a:spLocks noGrp="1"/>
          </p:cNvSpPr>
          <p:nvPr>
            <p:ph sz="quarter" idx="1"/>
          </p:nvPr>
        </p:nvSpPr>
        <p:spPr/>
        <p:txBody>
          <a:bodyPr/>
          <a:lstStyle/>
          <a:p>
            <a:endParaRPr lang="en-US" smtClean="0">
              <a:ea typeface="ＭＳ Ｐゴシック" pitchFamily="34" charset="-128"/>
            </a:endParaRPr>
          </a:p>
        </p:txBody>
      </p:sp>
      <p:sp>
        <p:nvSpPr>
          <p:cNvPr id="5" name="Slide Number Placeholder 4"/>
          <p:cNvSpPr>
            <a:spLocks noGrp="1"/>
          </p:cNvSpPr>
          <p:nvPr>
            <p:ph type="sldNum" sz="quarter" idx="12"/>
          </p:nvPr>
        </p:nvSpPr>
        <p:spPr/>
        <p:txBody>
          <a:bodyPr>
            <a:normAutofit lnSpcReduction="10000"/>
          </a:bodyPr>
          <a:lstStyle/>
          <a:p>
            <a:pPr>
              <a:defRPr/>
            </a:pPr>
            <a:fld id="{61500EFE-813A-4235-9126-407A8AFE47E1}" type="slidenum">
              <a:rPr lang="en-US" smtClean="0"/>
              <a:pPr>
                <a:defRPr/>
              </a:pPr>
              <a:t>12</a:t>
            </a:fld>
            <a:endParaRPr lang="en-US"/>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58375" cy="749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530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ea typeface="ＭＳ Ｐゴシック" pitchFamily="34" charset="-128"/>
            </a:endParaRPr>
          </a:p>
        </p:txBody>
      </p:sp>
      <p:sp>
        <p:nvSpPr>
          <p:cNvPr id="3" name="Text Placeholder 2"/>
          <p:cNvSpPr>
            <a:spLocks noGrp="1"/>
          </p:cNvSpPr>
          <p:nvPr>
            <p:ph type="body" idx="2"/>
          </p:nvPr>
        </p:nvSpPr>
        <p:spPr/>
        <p:txBody>
          <a:bodyPr/>
          <a:lstStyle/>
          <a:p>
            <a:pPr>
              <a:defRPr/>
            </a:pPr>
            <a:endParaRPr lang="en-US"/>
          </a:p>
        </p:txBody>
      </p:sp>
      <p:sp>
        <p:nvSpPr>
          <p:cNvPr id="23556" name="Content Placeholder 3"/>
          <p:cNvSpPr>
            <a:spLocks noGrp="1"/>
          </p:cNvSpPr>
          <p:nvPr>
            <p:ph sz="quarter" idx="1"/>
          </p:nvPr>
        </p:nvSpPr>
        <p:spPr/>
        <p:txBody>
          <a:bodyPr/>
          <a:lstStyle/>
          <a:p>
            <a:endParaRPr lang="en-US" smtClean="0">
              <a:ea typeface="ＭＳ Ｐゴシック" pitchFamily="34" charset="-128"/>
            </a:endParaRPr>
          </a:p>
        </p:txBody>
      </p:sp>
      <p:sp>
        <p:nvSpPr>
          <p:cNvPr id="5" name="Slide Number Placeholder 4"/>
          <p:cNvSpPr>
            <a:spLocks noGrp="1"/>
          </p:cNvSpPr>
          <p:nvPr>
            <p:ph type="sldNum" sz="quarter" idx="12"/>
          </p:nvPr>
        </p:nvSpPr>
        <p:spPr/>
        <p:txBody>
          <a:bodyPr>
            <a:normAutofit lnSpcReduction="10000"/>
          </a:bodyPr>
          <a:lstStyle/>
          <a:p>
            <a:pPr>
              <a:defRPr/>
            </a:pPr>
            <a:fld id="{6AAA8E20-9F8A-4010-854C-5082BF7DE729}" type="slidenum">
              <a:rPr lang="en-US" smtClean="0"/>
              <a:pPr>
                <a:defRPr/>
              </a:pPr>
              <a:t>13</a:t>
            </a:fld>
            <a:endParaRPr lang="en-US"/>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8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C5EB729B-42D5-4826-AB3A-EF1B3CBC5C10}" type="slidenum">
              <a:rPr lang="en-US" sz="1200" smtClean="0">
                <a:solidFill>
                  <a:srgbClr val="FFFFFF"/>
                </a:solidFill>
                <a:latin typeface="Tw Cen MT" pitchFamily="34" charset="0"/>
              </a:rPr>
              <a:pPr eaLnBrk="1" hangingPunct="1">
                <a:lnSpc>
                  <a:spcPct val="80000"/>
                </a:lnSpc>
              </a:pPr>
              <a:t>14</a:t>
            </a:fld>
            <a:endParaRPr lang="en-US" sz="1200" smtClean="0">
              <a:solidFill>
                <a:srgbClr val="FFFFFF"/>
              </a:solidFill>
              <a:latin typeface="Tw Cen MT" pitchFamily="34" charset="0"/>
            </a:endParaRPr>
          </a:p>
        </p:txBody>
      </p:sp>
      <p:sp>
        <p:nvSpPr>
          <p:cNvPr id="24579" name="Text Placeholder 5"/>
          <p:cNvSpPr txBox="1">
            <a:spLocks/>
          </p:cNvSpPr>
          <p:nvPr/>
        </p:nvSpPr>
        <p:spPr bwMode="auto">
          <a:xfrm>
            <a:off x="668338" y="1447800"/>
            <a:ext cx="76073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0638" eaLnBrk="0" hangingPunct="0">
              <a:defRPr sz="2400">
                <a:solidFill>
                  <a:schemeClr val="tx1"/>
                </a:solidFill>
                <a:latin typeface="Arial" charset="0"/>
                <a:cs typeface="Arial" charset="0"/>
              </a:defRPr>
            </a:lvl1pPr>
            <a:lvl2pPr marL="685800" indent="-342900" eaLnBrk="0" hangingPunct="0">
              <a:defRPr sz="2400">
                <a:solidFill>
                  <a:schemeClr val="tx1"/>
                </a:solidFill>
                <a:latin typeface="Arial" charset="0"/>
                <a:cs typeface="Arial" charset="0"/>
              </a:defRPr>
            </a:lvl2pPr>
            <a:lvl3pPr marL="685800" indent="-3429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300"/>
              </a:lnSpc>
              <a:buFont typeface="Wingdings 3" pitchFamily="18" charset="2"/>
              <a:buNone/>
            </a:pPr>
            <a:r>
              <a:rPr lang="en-US" sz="1900" b="1" dirty="0">
                <a:latin typeface="Calibri" pitchFamily="34" charset="0"/>
              </a:rPr>
              <a:t>Index 2 Construction</a:t>
            </a:r>
            <a:endParaRPr lang="en-US" sz="1900" dirty="0">
              <a:latin typeface="Calibri" pitchFamily="34" charset="0"/>
            </a:endParaRPr>
          </a:p>
          <a:p>
            <a:pPr eaLnBrk="1" hangingPunct="1">
              <a:lnSpc>
                <a:spcPts val="2300"/>
              </a:lnSpc>
              <a:buClr>
                <a:srgbClr val="C45816"/>
              </a:buClr>
              <a:buSzPct val="150000"/>
            </a:pPr>
            <a:endParaRPr lang="en-US" sz="1900" dirty="0">
              <a:latin typeface="Calibri" pitchFamily="34" charset="0"/>
              <a:ea typeface="Times New Roman" pitchFamily="18" charset="0"/>
              <a:cs typeface="Calibri" pitchFamily="34" charset="0"/>
            </a:endParaRPr>
          </a:p>
          <a:p>
            <a:pPr eaLnBrk="1" hangingPunct="1">
              <a:lnSpc>
                <a:spcPts val="2300"/>
              </a:lnSpc>
              <a:buClr>
                <a:srgbClr val="C45816"/>
              </a:buClr>
              <a:buSzPct val="150000"/>
              <a:buFont typeface="Wingdings" pitchFamily="2" charset="2"/>
              <a:buChar char="§"/>
            </a:pPr>
            <a:r>
              <a:rPr lang="en-US" sz="1900" dirty="0">
                <a:latin typeface="Calibri" pitchFamily="34" charset="0"/>
                <a:ea typeface="Times New Roman" pitchFamily="18" charset="0"/>
                <a:cs typeface="Calibri" pitchFamily="34" charset="0"/>
              </a:rPr>
              <a:t>Ten Student Groups Evaluated:  </a:t>
            </a:r>
          </a:p>
          <a:p>
            <a:pPr lvl="1" eaLnBrk="1" hangingPunct="1">
              <a:lnSpc>
                <a:spcPts val="2300"/>
              </a:lnSpc>
              <a:buClr>
                <a:schemeClr val="accent1"/>
              </a:buClr>
              <a:buSzPct val="75000"/>
              <a:buFont typeface="Tw Cen MT" pitchFamily="34" charset="0"/>
              <a:buAutoNum type="arabicPeriod"/>
            </a:pPr>
            <a:r>
              <a:rPr lang="en-US" sz="1900" dirty="0">
                <a:latin typeface="Calibri" pitchFamily="34" charset="0"/>
                <a:ea typeface="Times New Roman" pitchFamily="18" charset="0"/>
                <a:cs typeface="Calibri" pitchFamily="34" charset="0"/>
              </a:rPr>
              <a:t>All Students</a:t>
            </a:r>
          </a:p>
          <a:p>
            <a:pPr lvl="1" eaLnBrk="1" hangingPunct="1">
              <a:lnSpc>
                <a:spcPts val="2300"/>
              </a:lnSpc>
              <a:buClr>
                <a:schemeClr val="accent1"/>
              </a:buClr>
              <a:buSzPct val="75000"/>
              <a:buFont typeface="Tw Cen MT" pitchFamily="34" charset="0"/>
              <a:buAutoNum type="arabicPeriod"/>
            </a:pPr>
            <a:r>
              <a:rPr lang="en-US" sz="1900" dirty="0">
                <a:latin typeface="Calibri" pitchFamily="34" charset="0"/>
                <a:ea typeface="Times New Roman" pitchFamily="18" charset="0"/>
                <a:cs typeface="Calibri" pitchFamily="34" charset="0"/>
              </a:rPr>
              <a:t>English language learners (ELLs)</a:t>
            </a:r>
          </a:p>
          <a:p>
            <a:pPr lvl="1" eaLnBrk="1" hangingPunct="1">
              <a:lnSpc>
                <a:spcPts val="2300"/>
              </a:lnSpc>
              <a:buClr>
                <a:schemeClr val="accent1"/>
              </a:buClr>
              <a:buSzPct val="75000"/>
              <a:buFont typeface="Tw Cen MT" pitchFamily="34" charset="0"/>
              <a:buAutoNum type="arabicPeriod"/>
            </a:pPr>
            <a:r>
              <a:rPr lang="en-US" sz="1900" dirty="0">
                <a:latin typeface="Calibri" pitchFamily="34" charset="0"/>
                <a:ea typeface="Times New Roman" pitchFamily="18" charset="0"/>
                <a:cs typeface="Calibri" pitchFamily="34" charset="0"/>
              </a:rPr>
              <a:t>Students with Disabilities</a:t>
            </a:r>
            <a:br>
              <a:rPr lang="en-US" sz="1900" dirty="0">
                <a:latin typeface="Calibri" pitchFamily="34" charset="0"/>
                <a:ea typeface="Times New Roman" pitchFamily="18" charset="0"/>
                <a:cs typeface="Calibri" pitchFamily="34" charset="0"/>
              </a:rPr>
            </a:br>
            <a:endParaRPr lang="en-US" sz="1900" dirty="0">
              <a:latin typeface="Calibri" pitchFamily="34" charset="0"/>
              <a:ea typeface="Times New Roman" pitchFamily="18" charset="0"/>
              <a:cs typeface="Calibri" pitchFamily="34" charset="0"/>
            </a:endParaRPr>
          </a:p>
          <a:p>
            <a:pPr lvl="1" eaLnBrk="1" hangingPunct="1">
              <a:lnSpc>
                <a:spcPts val="2300"/>
              </a:lnSpc>
              <a:buClr>
                <a:srgbClr val="C45816"/>
              </a:buClr>
              <a:buSzPct val="150000"/>
            </a:pPr>
            <a:r>
              <a:rPr lang="en-US" sz="1900" dirty="0">
                <a:latin typeface="Calibri" pitchFamily="34" charset="0"/>
                <a:ea typeface="Times New Roman" pitchFamily="18" charset="0"/>
                <a:cs typeface="Calibri" pitchFamily="34" charset="0"/>
              </a:rPr>
              <a:t>Race/Ethnicity:</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African American</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American Indian</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Asian</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Hispanic</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Pacific Islander</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White</a:t>
            </a:r>
          </a:p>
          <a:p>
            <a:pPr lvl="2" eaLnBrk="1" hangingPunct="1">
              <a:lnSpc>
                <a:spcPts val="2300"/>
              </a:lnSpc>
              <a:buClr>
                <a:schemeClr val="accent1"/>
              </a:buClr>
              <a:buSzPct val="75000"/>
              <a:buFont typeface="Tw Cen MT" pitchFamily="34" charset="0"/>
              <a:buAutoNum type="arabicPeriod" startAt="4"/>
            </a:pPr>
            <a:r>
              <a:rPr lang="en-US" sz="1900" dirty="0">
                <a:latin typeface="Calibri" pitchFamily="34" charset="0"/>
                <a:ea typeface="Times New Roman" pitchFamily="18" charset="0"/>
                <a:cs typeface="Calibri" pitchFamily="34" charset="0"/>
              </a:rPr>
              <a:t>Two or More Races</a:t>
            </a:r>
          </a:p>
        </p:txBody>
      </p:sp>
      <p:sp>
        <p:nvSpPr>
          <p:cNvPr id="24580" name="Title 3"/>
          <p:cNvSpPr>
            <a:spLocks noGrp="1"/>
          </p:cNvSpPr>
          <p:nvPr>
            <p:ph type="title"/>
          </p:nvPr>
        </p:nvSpPr>
        <p:spPr>
          <a:xfrm>
            <a:off x="620713" y="282575"/>
            <a:ext cx="8291512" cy="869950"/>
          </a:xfrm>
          <a:solidFill>
            <a:srgbClr val="729FDC"/>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2: Student Progress</a:t>
            </a:r>
          </a:p>
        </p:txBody>
      </p:sp>
    </p:spTree>
    <p:extLst>
      <p:ext uri="{BB962C8B-B14F-4D97-AF65-F5344CB8AC3E}">
        <p14:creationId xmlns:p14="http://schemas.microsoft.com/office/powerpoint/2010/main" val="346529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C5EB729B-42D5-4826-AB3A-EF1B3CBC5C10}" type="slidenum">
              <a:rPr lang="en-US" sz="1200" smtClean="0">
                <a:solidFill>
                  <a:srgbClr val="FFFFFF"/>
                </a:solidFill>
                <a:latin typeface="Tw Cen MT" pitchFamily="34" charset="0"/>
              </a:rPr>
              <a:pPr eaLnBrk="1" hangingPunct="1">
                <a:lnSpc>
                  <a:spcPct val="80000"/>
                </a:lnSpc>
              </a:pPr>
              <a:t>15</a:t>
            </a:fld>
            <a:endParaRPr lang="en-US" sz="1200" smtClean="0">
              <a:solidFill>
                <a:srgbClr val="FFFFFF"/>
              </a:solidFill>
              <a:latin typeface="Tw Cen MT" pitchFamily="34" charset="0"/>
            </a:endParaRPr>
          </a:p>
        </p:txBody>
      </p:sp>
      <p:sp>
        <p:nvSpPr>
          <p:cNvPr id="24580" name="Title 3"/>
          <p:cNvSpPr>
            <a:spLocks noGrp="1"/>
          </p:cNvSpPr>
          <p:nvPr>
            <p:ph type="title"/>
          </p:nvPr>
        </p:nvSpPr>
        <p:spPr>
          <a:xfrm>
            <a:off x="620713" y="282575"/>
            <a:ext cx="8291512" cy="869950"/>
          </a:xfrm>
          <a:solidFill>
            <a:srgbClr val="729FDC"/>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2: Student Progress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97330"/>
            <a:ext cx="877067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803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sp>
        <p:nvSpPr>
          <p:cNvPr id="7" name="Title 3"/>
          <p:cNvSpPr txBox="1">
            <a:spLocks/>
          </p:cNvSpPr>
          <p:nvPr/>
        </p:nvSpPr>
        <p:spPr>
          <a:xfrm>
            <a:off x="417616" y="282575"/>
            <a:ext cx="8291512" cy="869950"/>
          </a:xfrm>
          <a:prstGeom prst="rect">
            <a:avLst/>
          </a:prstGeom>
          <a:solidFill>
            <a:srgbClr val="729FDC"/>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200"/>
              </a:lnSpc>
            </a:pPr>
            <a:r>
              <a:rPr lang="en-US" sz="3200" b="1" smtClean="0">
                <a:solidFill>
                  <a:schemeClr val="bg1"/>
                </a:solidFill>
                <a:latin typeface="Goudy Old Style" pitchFamily="18" charset="0"/>
                <a:ea typeface="ＭＳ Ｐゴシック" pitchFamily="34" charset="-128"/>
              </a:rPr>
              <a:t>Index 2: Student Progress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600200"/>
            <a:ext cx="8686801"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2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8A3C1117-0A59-4FC2-8074-462008896269}" type="slidenum">
              <a:rPr lang="en-US" sz="1200" smtClean="0">
                <a:solidFill>
                  <a:srgbClr val="FFFFFF"/>
                </a:solidFill>
                <a:latin typeface="Tw Cen MT" pitchFamily="34" charset="0"/>
              </a:rPr>
              <a:pPr eaLnBrk="1" hangingPunct="1">
                <a:lnSpc>
                  <a:spcPct val="80000"/>
                </a:lnSpc>
              </a:pPr>
              <a:t>17</a:t>
            </a:fld>
            <a:endParaRPr lang="en-US" sz="1200" smtClean="0">
              <a:solidFill>
                <a:srgbClr val="FFFFFF"/>
              </a:solidFill>
              <a:latin typeface="Tw Cen MT" pitchFamily="34" charset="0"/>
            </a:endParaRPr>
          </a:p>
        </p:txBody>
      </p:sp>
      <p:sp>
        <p:nvSpPr>
          <p:cNvPr id="27651" name="Text Placeholder 5"/>
          <p:cNvSpPr txBox="1">
            <a:spLocks/>
          </p:cNvSpPr>
          <p:nvPr/>
        </p:nvSpPr>
        <p:spPr bwMode="auto">
          <a:xfrm>
            <a:off x="537056" y="1905000"/>
            <a:ext cx="854392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sz="2400">
                <a:solidFill>
                  <a:schemeClr val="tx1"/>
                </a:solidFill>
                <a:latin typeface="Arial" charset="0"/>
                <a:cs typeface="Arial" charset="0"/>
              </a:defRPr>
            </a:lvl1pPr>
            <a:lvl2pPr marL="625475" indent="-277813"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000"/>
              </a:lnSpc>
              <a:buClr>
                <a:srgbClr val="C45816"/>
              </a:buClr>
              <a:buSzPct val="150000"/>
              <a:buFont typeface="Wingdings" pitchFamily="2" charset="2"/>
              <a:buChar char="§"/>
            </a:pPr>
            <a:endParaRPr lang="en-US" sz="1800" dirty="0">
              <a:latin typeface="Calibri" pitchFamily="34" charset="0"/>
            </a:endParaRPr>
          </a:p>
          <a:p>
            <a:pPr eaLnBrk="1" hangingPunct="1">
              <a:lnSpc>
                <a:spcPts val="2000"/>
              </a:lnSpc>
              <a:buClr>
                <a:srgbClr val="C45816"/>
              </a:buClr>
              <a:buSzPct val="150000"/>
              <a:buFont typeface="Wingdings" pitchFamily="2" charset="2"/>
              <a:buChar char="§"/>
            </a:pPr>
            <a:r>
              <a:rPr lang="en-US" sz="1900" dirty="0">
                <a:latin typeface="Calibri" pitchFamily="34" charset="0"/>
              </a:rPr>
              <a:t>Two approaches to evaluating progress toward closing performance gaps:</a:t>
            </a:r>
          </a:p>
          <a:p>
            <a:pPr lvl="1" eaLnBrk="1" hangingPunct="1">
              <a:lnSpc>
                <a:spcPts val="2000"/>
              </a:lnSpc>
              <a:buClr>
                <a:schemeClr val="accent1"/>
              </a:buClr>
              <a:buSzPct val="75000"/>
              <a:buFont typeface="Wingdings 2" pitchFamily="18" charset="2"/>
              <a:buChar char=""/>
            </a:pPr>
            <a:endParaRPr lang="en-US" sz="1900" dirty="0">
              <a:latin typeface="Calibri" pitchFamily="34" charset="0"/>
            </a:endParaRPr>
          </a:p>
          <a:p>
            <a:pPr lvl="1" eaLnBrk="1" hangingPunct="1">
              <a:lnSpc>
                <a:spcPts val="2000"/>
              </a:lnSpc>
              <a:buClr>
                <a:schemeClr val="accent1"/>
              </a:buClr>
              <a:buSzPct val="75000"/>
              <a:buFont typeface="Wingdings 2" pitchFamily="18" charset="2"/>
              <a:buChar char=""/>
            </a:pPr>
            <a:r>
              <a:rPr lang="en-US" sz="1900" dirty="0">
                <a:latin typeface="Calibri" pitchFamily="34" charset="0"/>
              </a:rPr>
              <a:t>Compare the performance of the lower performing student group to the performance of  a higher performing student group over time, or</a:t>
            </a:r>
          </a:p>
          <a:p>
            <a:pPr lvl="1" eaLnBrk="1" hangingPunct="1">
              <a:lnSpc>
                <a:spcPts val="2000"/>
              </a:lnSpc>
              <a:buClr>
                <a:schemeClr val="accent1"/>
              </a:buClr>
              <a:buSzPct val="75000"/>
              <a:buFont typeface="Wingdings 2" pitchFamily="18" charset="2"/>
              <a:buChar char=""/>
            </a:pPr>
            <a:endParaRPr lang="en-US" sz="1900" dirty="0">
              <a:latin typeface="Calibri" pitchFamily="34" charset="0"/>
            </a:endParaRPr>
          </a:p>
          <a:p>
            <a:pPr lvl="1" eaLnBrk="1" hangingPunct="1">
              <a:lnSpc>
                <a:spcPts val="2000"/>
              </a:lnSpc>
              <a:buClr>
                <a:schemeClr val="accent1"/>
              </a:buClr>
              <a:buSzPct val="75000"/>
              <a:buFont typeface="Wingdings 2" pitchFamily="18" charset="2"/>
              <a:buChar char=""/>
            </a:pPr>
            <a:r>
              <a:rPr lang="en-US" sz="1900" dirty="0">
                <a:latin typeface="Calibri" pitchFamily="34" charset="0"/>
              </a:rPr>
              <a:t>Compare the performance of the lower performing student group to an external target, the performance target that is tied to the statutory and accountability goal that Texas will be among the top ten states in postsecondary readiness by 2020 with no significant achievement gaps by race, ethnicity, or socioeconomic status.  </a:t>
            </a:r>
          </a:p>
          <a:p>
            <a:pPr lvl="1" eaLnBrk="1" hangingPunct="1">
              <a:lnSpc>
                <a:spcPts val="2000"/>
              </a:lnSpc>
              <a:buClr>
                <a:schemeClr val="accent1"/>
              </a:buClr>
              <a:buSzPct val="75000"/>
            </a:pPr>
            <a:endParaRPr lang="en-US" sz="1900" dirty="0">
              <a:latin typeface="Calibri" pitchFamily="34" charset="0"/>
            </a:endParaRPr>
          </a:p>
          <a:p>
            <a:pPr eaLnBrk="1" hangingPunct="1">
              <a:lnSpc>
                <a:spcPts val="2000"/>
              </a:lnSpc>
              <a:buClr>
                <a:srgbClr val="C45816"/>
              </a:buClr>
              <a:buSzPct val="150000"/>
              <a:buFont typeface="Wingdings" pitchFamily="2" charset="2"/>
              <a:buChar char="§"/>
            </a:pPr>
            <a:r>
              <a:rPr lang="en-US" sz="1900" dirty="0">
                <a:latin typeface="Calibri" pitchFamily="34" charset="0"/>
              </a:rPr>
              <a:t>Index 3 takes the second approach through a weighted performance index.</a:t>
            </a:r>
          </a:p>
          <a:p>
            <a:pPr eaLnBrk="1" hangingPunct="1">
              <a:lnSpc>
                <a:spcPts val="2000"/>
              </a:lnSpc>
              <a:buClr>
                <a:srgbClr val="C45816"/>
              </a:buClr>
              <a:buSzPct val="150000"/>
            </a:pPr>
            <a:endParaRPr lang="en-US" sz="1600" dirty="0">
              <a:latin typeface="Calibri" pitchFamily="34" charset="0"/>
            </a:endParaRPr>
          </a:p>
        </p:txBody>
      </p:sp>
      <p:sp>
        <p:nvSpPr>
          <p:cNvPr id="27652" name="Title 3"/>
          <p:cNvSpPr>
            <a:spLocks noGrp="1"/>
          </p:cNvSpPr>
          <p:nvPr>
            <p:ph type="title"/>
          </p:nvPr>
        </p:nvSpPr>
        <p:spPr>
          <a:xfrm>
            <a:off x="550863" y="231775"/>
            <a:ext cx="8351837" cy="869950"/>
          </a:xfrm>
          <a:solidFill>
            <a:srgbClr val="927AAD"/>
          </a:solidFill>
        </p:spPr>
        <p:txBody>
          <a:bodyPr/>
          <a:lstStyle/>
          <a:p>
            <a:pPr algn="ctr" eaLnBrk="1" hangingPunct="1">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p>
        </p:txBody>
      </p:sp>
      <p:sp>
        <p:nvSpPr>
          <p:cNvPr id="27653" name="Text Placeholder 5"/>
          <p:cNvSpPr txBox="1">
            <a:spLocks/>
          </p:cNvSpPr>
          <p:nvPr/>
        </p:nvSpPr>
        <p:spPr bwMode="auto">
          <a:xfrm>
            <a:off x="569913" y="1432719"/>
            <a:ext cx="8189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0638"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400"/>
              </a:lnSpc>
              <a:buFont typeface="Wingdings 3" pitchFamily="18" charset="2"/>
              <a:buNone/>
            </a:pPr>
            <a:r>
              <a:rPr lang="en-US" sz="1900" b="1" dirty="0">
                <a:latin typeface="Calibri" pitchFamily="34" charset="0"/>
              </a:rPr>
              <a:t>STAAR Weighted Performance (2013 and beyond)</a:t>
            </a:r>
          </a:p>
          <a:p>
            <a:pPr eaLnBrk="1" hangingPunct="1">
              <a:lnSpc>
                <a:spcPts val="2400"/>
              </a:lnSpc>
              <a:buFont typeface="Wingdings 3" pitchFamily="18" charset="2"/>
              <a:buNone/>
            </a:pPr>
            <a:endParaRPr lang="en-US" sz="1900" dirty="0">
              <a:latin typeface="Calibri" pitchFamily="34" charset="0"/>
            </a:endParaRPr>
          </a:p>
          <a:p>
            <a:pPr eaLnBrk="1" hangingPunct="1">
              <a:lnSpc>
                <a:spcPts val="2300"/>
              </a:lnSpc>
            </a:pPr>
            <a:endParaRPr lang="en-US" sz="1900" dirty="0">
              <a:latin typeface="Calibri" pitchFamily="34" charset="0"/>
            </a:endParaRPr>
          </a:p>
        </p:txBody>
      </p:sp>
    </p:spTree>
    <p:extLst>
      <p:ext uri="{BB962C8B-B14F-4D97-AF65-F5344CB8AC3E}">
        <p14:creationId xmlns:p14="http://schemas.microsoft.com/office/powerpoint/2010/main" val="3791050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9F022B2C-5C5A-492A-AD1C-A9932950BA2B}" type="slidenum">
              <a:rPr lang="en-US" sz="1200" smtClean="0">
                <a:solidFill>
                  <a:srgbClr val="FFFFFF"/>
                </a:solidFill>
                <a:latin typeface="Tw Cen MT" pitchFamily="34" charset="0"/>
              </a:rPr>
              <a:pPr eaLnBrk="1" hangingPunct="1">
                <a:lnSpc>
                  <a:spcPct val="80000"/>
                </a:lnSpc>
              </a:pPr>
              <a:t>18</a:t>
            </a:fld>
            <a:endParaRPr lang="en-US" sz="1200" smtClean="0">
              <a:solidFill>
                <a:srgbClr val="FFFFFF"/>
              </a:solidFill>
              <a:latin typeface="Tw Cen MT" pitchFamily="34" charset="0"/>
            </a:endParaRPr>
          </a:p>
        </p:txBody>
      </p:sp>
      <p:sp>
        <p:nvSpPr>
          <p:cNvPr id="28675" name="Text Placeholder 5"/>
          <p:cNvSpPr txBox="1">
            <a:spLocks/>
          </p:cNvSpPr>
          <p:nvPr/>
        </p:nvSpPr>
        <p:spPr bwMode="auto">
          <a:xfrm>
            <a:off x="554038" y="2036763"/>
            <a:ext cx="854392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eaLnBrk="0" hangingPunct="0">
              <a:defRPr sz="2400">
                <a:solidFill>
                  <a:schemeClr val="tx1"/>
                </a:solidFill>
                <a:latin typeface="Arial" charset="0"/>
                <a:cs typeface="Arial" charset="0"/>
              </a:defRPr>
            </a:lvl1pPr>
            <a:lvl2pPr marL="804863" indent="-347663"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000"/>
              </a:lnSpc>
              <a:buClr>
                <a:srgbClr val="C45816"/>
              </a:buClr>
              <a:buSzPct val="150000"/>
            </a:pPr>
            <a:endParaRPr lang="en-US" sz="1600">
              <a:latin typeface="Calibri" pitchFamily="34" charset="0"/>
            </a:endParaRPr>
          </a:p>
          <a:p>
            <a:pPr eaLnBrk="1" hangingPunct="1">
              <a:lnSpc>
                <a:spcPts val="2000"/>
              </a:lnSpc>
              <a:buClr>
                <a:srgbClr val="C45816"/>
              </a:buClr>
              <a:buSzPct val="150000"/>
              <a:buFont typeface="Wingdings" pitchFamily="2" charset="2"/>
              <a:buChar char="§"/>
            </a:pPr>
            <a:r>
              <a:rPr lang="en-US" sz="1900">
                <a:latin typeface="Calibri" pitchFamily="34" charset="0"/>
              </a:rPr>
              <a:t>Index 3 ensures that individual student groups are not ignored within the performance index framework.</a:t>
            </a:r>
          </a:p>
          <a:p>
            <a:pPr eaLnBrk="1" hangingPunct="1">
              <a:lnSpc>
                <a:spcPts val="2000"/>
              </a:lnSpc>
              <a:buClr>
                <a:srgbClr val="C45816"/>
              </a:buClr>
              <a:buSzPct val="150000"/>
              <a:buFont typeface="Wingdings" pitchFamily="2" charset="2"/>
              <a:buChar char="§"/>
            </a:pPr>
            <a:endParaRPr lang="en-US" sz="1900">
              <a:latin typeface="Calibri" pitchFamily="34" charset="0"/>
            </a:endParaRPr>
          </a:p>
          <a:p>
            <a:pPr eaLnBrk="1" hangingPunct="1">
              <a:lnSpc>
                <a:spcPts val="2000"/>
              </a:lnSpc>
              <a:buClr>
                <a:srgbClr val="C45816"/>
              </a:buClr>
              <a:buSzPct val="150000"/>
              <a:buFont typeface="Wingdings" pitchFamily="2" charset="2"/>
              <a:buChar char="§"/>
            </a:pPr>
            <a:r>
              <a:rPr lang="en-US" sz="1900">
                <a:latin typeface="Calibri" pitchFamily="34" charset="0"/>
              </a:rPr>
              <a:t>Credit based on weighted performance:</a:t>
            </a:r>
          </a:p>
          <a:p>
            <a:pPr eaLnBrk="1" hangingPunct="1">
              <a:lnSpc>
                <a:spcPts val="2000"/>
              </a:lnSpc>
              <a:buClr>
                <a:srgbClr val="C45816"/>
              </a:buClr>
              <a:buSzPct val="150000"/>
              <a:buFont typeface="Wingdings" pitchFamily="2" charset="2"/>
              <a:buChar char="§"/>
            </a:pPr>
            <a:endParaRPr lang="en-US" sz="1900">
              <a:latin typeface="Calibri" pitchFamily="34" charset="0"/>
            </a:endParaRPr>
          </a:p>
          <a:p>
            <a:pPr lvl="1" eaLnBrk="1" hangingPunct="1">
              <a:lnSpc>
                <a:spcPts val="2000"/>
              </a:lnSpc>
              <a:buClr>
                <a:schemeClr val="accent1"/>
              </a:buClr>
              <a:buSzPct val="75000"/>
              <a:buFont typeface="Wingdings 2" pitchFamily="18" charset="2"/>
              <a:buChar char=""/>
            </a:pPr>
            <a:r>
              <a:rPr lang="en-US" sz="1900">
                <a:latin typeface="Calibri" pitchFamily="34" charset="0"/>
              </a:rPr>
              <a:t>Level II satisfactory performance (2013 and beyond) </a:t>
            </a:r>
            <a:br>
              <a:rPr lang="en-US" sz="1900">
                <a:latin typeface="Calibri" pitchFamily="34" charset="0"/>
              </a:rPr>
            </a:br>
            <a:r>
              <a:rPr lang="en-US" sz="1900">
                <a:latin typeface="Calibri" pitchFamily="34" charset="0"/>
              </a:rPr>
              <a:t>One point for each percent of students at the final Level II satisfactory performance standard.</a:t>
            </a:r>
          </a:p>
          <a:p>
            <a:pPr lvl="1" eaLnBrk="1" hangingPunct="1">
              <a:lnSpc>
                <a:spcPts val="2000"/>
              </a:lnSpc>
              <a:buClr>
                <a:schemeClr val="accent1"/>
              </a:buClr>
              <a:buSzPct val="75000"/>
            </a:pPr>
            <a:endParaRPr lang="en-US" sz="1900">
              <a:latin typeface="Calibri" pitchFamily="34" charset="0"/>
            </a:endParaRPr>
          </a:p>
          <a:p>
            <a:pPr lvl="1" eaLnBrk="1" hangingPunct="1">
              <a:lnSpc>
                <a:spcPts val="2000"/>
              </a:lnSpc>
              <a:buClr>
                <a:schemeClr val="accent1"/>
              </a:buClr>
              <a:buSzPct val="75000"/>
              <a:buFont typeface="Wingdings 2" pitchFamily="18" charset="2"/>
              <a:buChar char=""/>
            </a:pPr>
            <a:r>
              <a:rPr lang="en-US" sz="1900">
                <a:latin typeface="Calibri" pitchFamily="34" charset="0"/>
              </a:rPr>
              <a:t>Level II Final Performance(2014 and beyond) </a:t>
            </a:r>
            <a:br>
              <a:rPr lang="en-US" sz="1900">
                <a:latin typeface="Calibri" pitchFamily="34" charset="0"/>
              </a:rPr>
            </a:br>
            <a:r>
              <a:rPr lang="en-US" sz="1900">
                <a:latin typeface="Calibri" pitchFamily="34" charset="0"/>
              </a:rPr>
              <a:t>Two points for each percent of students at the final Level III advanced performance standard.</a:t>
            </a:r>
          </a:p>
        </p:txBody>
      </p:sp>
      <p:sp>
        <p:nvSpPr>
          <p:cNvPr id="28676" name="Title 3"/>
          <p:cNvSpPr>
            <a:spLocks noGrp="1"/>
          </p:cNvSpPr>
          <p:nvPr>
            <p:ph type="title"/>
          </p:nvPr>
        </p:nvSpPr>
        <p:spPr>
          <a:xfrm>
            <a:off x="550863" y="231775"/>
            <a:ext cx="8351837" cy="869950"/>
          </a:xfrm>
          <a:solidFill>
            <a:srgbClr val="927AAD"/>
          </a:solidFill>
        </p:spPr>
        <p:txBody>
          <a:bodyPr/>
          <a:lstStyle/>
          <a:p>
            <a:pPr eaLnBrk="1" hangingPunct="1">
              <a:lnSpc>
                <a:spcPts val="3200"/>
              </a:lnSpc>
            </a:pPr>
            <a:r>
              <a:rPr lang="en-US" sz="3000" b="1" smtClean="0">
                <a:solidFill>
                  <a:schemeClr val="bg1"/>
                </a:solidFill>
                <a:latin typeface="Goudy Old Style" pitchFamily="18" charset="0"/>
                <a:ea typeface="ＭＳ Ｐゴシック" pitchFamily="34" charset="-128"/>
              </a:rPr>
              <a:t>Index 3: Closing Performance Gaps</a:t>
            </a:r>
          </a:p>
        </p:txBody>
      </p:sp>
      <p:sp>
        <p:nvSpPr>
          <p:cNvPr id="28677" name="Text Placeholder 5"/>
          <p:cNvSpPr txBox="1">
            <a:spLocks/>
          </p:cNvSpPr>
          <p:nvPr/>
        </p:nvSpPr>
        <p:spPr bwMode="auto">
          <a:xfrm>
            <a:off x="569913" y="1617663"/>
            <a:ext cx="8189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0638"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400"/>
              </a:lnSpc>
              <a:buFont typeface="Wingdings 3" pitchFamily="18" charset="2"/>
              <a:buNone/>
            </a:pPr>
            <a:r>
              <a:rPr lang="en-US" sz="1900" b="1">
                <a:latin typeface="Calibri" pitchFamily="34" charset="0"/>
              </a:rPr>
              <a:t>STAAR Weighted Performance (2013 and beyond)</a:t>
            </a:r>
          </a:p>
          <a:p>
            <a:pPr eaLnBrk="1" hangingPunct="1">
              <a:lnSpc>
                <a:spcPts val="2400"/>
              </a:lnSpc>
              <a:buFont typeface="Wingdings 3" pitchFamily="18" charset="2"/>
              <a:buNone/>
            </a:pPr>
            <a:endParaRPr lang="en-US" sz="1900">
              <a:latin typeface="Calibri" pitchFamily="34" charset="0"/>
            </a:endParaRPr>
          </a:p>
          <a:p>
            <a:pPr eaLnBrk="1" hangingPunct="1">
              <a:lnSpc>
                <a:spcPts val="2300"/>
              </a:lnSpc>
            </a:pPr>
            <a:endParaRPr lang="en-US" sz="1900">
              <a:latin typeface="Calibri" pitchFamily="34" charset="0"/>
            </a:endParaRPr>
          </a:p>
        </p:txBody>
      </p:sp>
    </p:spTree>
    <p:extLst>
      <p:ext uri="{BB962C8B-B14F-4D97-AF65-F5344CB8AC3E}">
        <p14:creationId xmlns:p14="http://schemas.microsoft.com/office/powerpoint/2010/main" val="844095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550863" y="231775"/>
            <a:ext cx="8351837" cy="869950"/>
          </a:xfrm>
          <a:solidFill>
            <a:srgbClr val="927AAD"/>
          </a:solidFill>
        </p:spPr>
        <p:txBody>
          <a:bodyPr/>
          <a:lstStyle/>
          <a:p>
            <a:pPr algn="ctr" eaLnBrk="1" hangingPunct="1">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D50275F8-974F-4EB5-B239-25F53F2BF397}" type="slidenum">
              <a:rPr lang="en-US" sz="1200" smtClean="0">
                <a:solidFill>
                  <a:srgbClr val="FFFFFF"/>
                </a:solidFill>
                <a:latin typeface="Tw Cen MT" pitchFamily="34" charset="0"/>
              </a:rPr>
              <a:pPr eaLnBrk="1" hangingPunct="1">
                <a:lnSpc>
                  <a:spcPct val="80000"/>
                </a:lnSpc>
              </a:pPr>
              <a:t>19</a:t>
            </a:fld>
            <a:endParaRPr lang="en-US" sz="1200" smtClean="0">
              <a:solidFill>
                <a:srgbClr val="FFFFFF"/>
              </a:solidFill>
              <a:latin typeface="Tw Cen MT" pitchFamily="34" charset="0"/>
            </a:endParaRPr>
          </a:p>
        </p:txBody>
      </p:sp>
      <p:sp>
        <p:nvSpPr>
          <p:cNvPr id="29700" name="Text Placeholder 5"/>
          <p:cNvSpPr txBox="1">
            <a:spLocks/>
          </p:cNvSpPr>
          <p:nvPr/>
        </p:nvSpPr>
        <p:spPr bwMode="auto">
          <a:xfrm>
            <a:off x="585788" y="1295400"/>
            <a:ext cx="83121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 typeface="Wingdings 3" pitchFamily="18" charset="2"/>
              <a:buNone/>
            </a:pPr>
            <a:r>
              <a:rPr lang="en-US" sz="1900" b="1" dirty="0">
                <a:latin typeface="Calibri" pitchFamily="34" charset="0"/>
              </a:rPr>
              <a:t>Index 3 Construction</a:t>
            </a:r>
          </a:p>
          <a:p>
            <a:pPr eaLnBrk="1" hangingPunct="1">
              <a:buClr>
                <a:srgbClr val="C45816"/>
              </a:buClr>
              <a:buSzPct val="150000"/>
            </a:pPr>
            <a:endParaRPr lang="en-US" sz="1900" dirty="0">
              <a:latin typeface="Calibri" pitchFamily="34" charset="0"/>
            </a:endParaRPr>
          </a:p>
          <a:p>
            <a:pPr eaLnBrk="1" hangingPunct="1">
              <a:buClr>
                <a:srgbClr val="C45816"/>
              </a:buClr>
              <a:buSzPct val="150000"/>
              <a:buFont typeface="Wingdings" pitchFamily="2" charset="2"/>
              <a:buChar char="§"/>
            </a:pPr>
            <a:r>
              <a:rPr lang="en-US" sz="1900" dirty="0">
                <a:latin typeface="Calibri" pitchFamily="34" charset="0"/>
              </a:rPr>
              <a:t>Assessment results include all assessments that are included in the Index 1 student achievement indicator.</a:t>
            </a:r>
          </a:p>
          <a:p>
            <a:pPr eaLnBrk="1" hangingPunct="1">
              <a:buClr>
                <a:srgbClr val="C45816"/>
              </a:buClr>
              <a:buSzPct val="150000"/>
              <a:buFont typeface="Wingdings" pitchFamily="2" charset="2"/>
              <a:buChar char="§"/>
            </a:pPr>
            <a:endParaRPr lang="en-US" sz="1900" dirty="0">
              <a:latin typeface="Calibri" pitchFamily="34" charset="0"/>
            </a:endParaRPr>
          </a:p>
          <a:p>
            <a:pPr eaLnBrk="1" hangingPunct="1">
              <a:buClr>
                <a:srgbClr val="C45816"/>
              </a:buClr>
              <a:buSzPct val="150000"/>
              <a:buFont typeface="Wingdings" pitchFamily="2" charset="2"/>
              <a:buChar char="§"/>
            </a:pPr>
            <a:r>
              <a:rPr lang="en-US" sz="1900" dirty="0">
                <a:latin typeface="Calibri" pitchFamily="34" charset="0"/>
              </a:rPr>
              <a:t>By Subject Area:  Reading, Mathematics, Writing, Science, and Social Studies.</a:t>
            </a:r>
          </a:p>
          <a:p>
            <a:pPr eaLnBrk="1" hangingPunct="1">
              <a:buClr>
                <a:srgbClr val="C45816"/>
              </a:buClr>
              <a:buSzPct val="150000"/>
            </a:pPr>
            <a:endParaRPr lang="en-US" sz="1900" dirty="0">
              <a:latin typeface="Calibri" pitchFamily="34" charset="0"/>
            </a:endParaRPr>
          </a:p>
          <a:p>
            <a:pPr eaLnBrk="1" hangingPunct="1">
              <a:lnSpc>
                <a:spcPts val="2100"/>
              </a:lnSpc>
              <a:spcBef>
                <a:spcPts val="600"/>
              </a:spcBef>
              <a:buClr>
                <a:srgbClr val="C45816"/>
              </a:buClr>
              <a:buSzPct val="150000"/>
              <a:buFont typeface="Wingdings" pitchFamily="2" charset="2"/>
              <a:buChar char="§"/>
            </a:pPr>
            <a:r>
              <a:rPr lang="en-US" sz="1900" dirty="0">
                <a:latin typeface="Calibri" pitchFamily="34" charset="0"/>
              </a:rPr>
              <a:t>Student Groups</a:t>
            </a:r>
            <a:endParaRPr lang="en-US" sz="1900" b="1" dirty="0">
              <a:latin typeface="Calibri" pitchFamily="34" charset="0"/>
            </a:endParaRPr>
          </a:p>
          <a:p>
            <a:pPr eaLnBrk="1" hangingPunct="1">
              <a:lnSpc>
                <a:spcPts val="2100"/>
              </a:lnSpc>
              <a:buClr>
                <a:schemeClr val="accent1"/>
              </a:buClr>
              <a:buSzPct val="75000"/>
              <a:buFont typeface="Wingdings 2" pitchFamily="18" charset="2"/>
              <a:buChar char=""/>
            </a:pPr>
            <a:r>
              <a:rPr lang="en-US" sz="1900" dirty="0">
                <a:latin typeface="Calibri" pitchFamily="34" charset="0"/>
              </a:rPr>
              <a:t>Socioeconomic:  Economically Disadvantaged</a:t>
            </a:r>
          </a:p>
          <a:p>
            <a:pPr eaLnBrk="1" hangingPunct="1">
              <a:lnSpc>
                <a:spcPts val="2100"/>
              </a:lnSpc>
              <a:buClr>
                <a:schemeClr val="accent1"/>
              </a:buClr>
              <a:buSzPct val="75000"/>
              <a:buFont typeface="Wingdings 2" pitchFamily="18" charset="2"/>
              <a:buChar char=""/>
            </a:pPr>
            <a:r>
              <a:rPr lang="en-US" sz="1900" dirty="0">
                <a:latin typeface="Calibri" pitchFamily="34" charset="0"/>
              </a:rPr>
              <a:t>Lowest Performing Race/Ethnicity: The two lowest performing race/</a:t>
            </a:r>
            <a:br>
              <a:rPr lang="en-US" sz="1900" dirty="0">
                <a:latin typeface="Calibri" pitchFamily="34" charset="0"/>
              </a:rPr>
            </a:br>
            <a:r>
              <a:rPr lang="en-US" sz="1900" dirty="0">
                <a:latin typeface="Calibri" pitchFamily="34" charset="0"/>
              </a:rPr>
              <a:t>ethnicity student groups on the campus or district (based on </a:t>
            </a:r>
            <a:br>
              <a:rPr lang="en-US" sz="1900" dirty="0">
                <a:latin typeface="Calibri" pitchFamily="34" charset="0"/>
              </a:rPr>
            </a:br>
            <a:r>
              <a:rPr lang="en-US" sz="1900" dirty="0">
                <a:latin typeface="Calibri" pitchFamily="34" charset="0"/>
              </a:rPr>
              <a:t>prior-year assessment results). </a:t>
            </a:r>
          </a:p>
          <a:p>
            <a:pPr eaLnBrk="1" hangingPunct="1">
              <a:lnSpc>
                <a:spcPts val="2100"/>
              </a:lnSpc>
              <a:buClr>
                <a:schemeClr val="accent1"/>
              </a:buClr>
              <a:buSzPct val="75000"/>
            </a:pPr>
            <a:endParaRPr lang="en-US" sz="1900" dirty="0">
              <a:latin typeface="Calibri" pitchFamily="34" charset="0"/>
            </a:endParaRPr>
          </a:p>
          <a:p>
            <a:pPr eaLnBrk="1" hangingPunct="1">
              <a:lnSpc>
                <a:spcPts val="2100"/>
              </a:lnSpc>
              <a:buClr>
                <a:srgbClr val="C45816"/>
              </a:buClr>
              <a:buSzPct val="150000"/>
              <a:buFont typeface="Wingdings" pitchFamily="2" charset="2"/>
              <a:buChar char="§"/>
            </a:pPr>
            <a:r>
              <a:rPr lang="en-US" sz="1900" dirty="0">
                <a:latin typeface="Calibri" pitchFamily="34" charset="0"/>
              </a:rPr>
              <a:t>The STAAR weighted performance rate calculation must be modified for 2013 because STAAR Level III advanced performance cannot be included in the indicator until 2014.  </a:t>
            </a:r>
          </a:p>
          <a:p>
            <a:pPr eaLnBrk="1" hangingPunct="1">
              <a:lnSpc>
                <a:spcPts val="2100"/>
              </a:lnSpc>
              <a:buClr>
                <a:schemeClr val="accent1"/>
              </a:buClr>
              <a:buSzPct val="75000"/>
            </a:pPr>
            <a:endParaRPr lang="en-US" sz="1900" dirty="0">
              <a:latin typeface="Calibri" pitchFamily="34" charset="0"/>
            </a:endParaRPr>
          </a:p>
          <a:p>
            <a:pPr eaLnBrk="1" hangingPunct="1">
              <a:buClr>
                <a:srgbClr val="C45816"/>
              </a:buClr>
              <a:buSzPct val="150000"/>
            </a:pPr>
            <a:endParaRPr lang="en-US" sz="1900" dirty="0">
              <a:latin typeface="Calibri" pitchFamily="34" charset="0"/>
            </a:endParaRPr>
          </a:p>
          <a:p>
            <a:pPr eaLnBrk="1" hangingPunct="1">
              <a:buClr>
                <a:srgbClr val="C45816"/>
              </a:buClr>
              <a:buSzPct val="150000"/>
              <a:buFont typeface="Wingdings" pitchFamily="2" charset="2"/>
              <a:buChar char="§"/>
            </a:pPr>
            <a:endParaRPr lang="en-US" sz="1900" dirty="0">
              <a:latin typeface="Calibri" pitchFamily="34" charset="0"/>
            </a:endParaRPr>
          </a:p>
          <a:p>
            <a:pPr eaLnBrk="1" hangingPunct="1">
              <a:buClr>
                <a:srgbClr val="C45816"/>
              </a:buClr>
              <a:buSzPct val="150000"/>
              <a:buFont typeface="Wingdings" pitchFamily="2" charset="2"/>
              <a:buChar char="§"/>
            </a:pPr>
            <a:endParaRPr lang="en-US" sz="1900" dirty="0">
              <a:latin typeface="Calibri" pitchFamily="34" charset="0"/>
            </a:endParaRPr>
          </a:p>
          <a:p>
            <a:pPr eaLnBrk="1" hangingPunct="1">
              <a:buClr>
                <a:srgbClr val="C45816"/>
              </a:buClr>
              <a:buSzPct val="150000"/>
              <a:buFont typeface="Wingdings" pitchFamily="2" charset="2"/>
              <a:buChar char="§"/>
            </a:pPr>
            <a:endParaRPr lang="en-US" sz="2000" dirty="0">
              <a:latin typeface="Calibri" pitchFamily="34" charset="0"/>
            </a:endParaRPr>
          </a:p>
        </p:txBody>
      </p:sp>
    </p:spTree>
    <p:extLst>
      <p:ext uri="{BB962C8B-B14F-4D97-AF65-F5344CB8AC3E}">
        <p14:creationId xmlns:p14="http://schemas.microsoft.com/office/powerpoint/2010/main" val="223156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for Handouts!!</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03366"/>
            <a:ext cx="8001000" cy="47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64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7C3C05D6-7D81-4570-B0F0-3C649F9AF3C4}" type="slidenum">
              <a:rPr lang="en-US" sz="1200" smtClean="0">
                <a:solidFill>
                  <a:srgbClr val="FFFFFF"/>
                </a:solidFill>
                <a:latin typeface="Tw Cen MT" pitchFamily="34" charset="0"/>
              </a:rPr>
              <a:pPr eaLnBrk="1" hangingPunct="1">
                <a:lnSpc>
                  <a:spcPct val="80000"/>
                </a:lnSpc>
              </a:pPr>
              <a:t>20</a:t>
            </a:fld>
            <a:endParaRPr lang="en-US" sz="1200" smtClean="0">
              <a:solidFill>
                <a:srgbClr val="FFFFFF"/>
              </a:solidFill>
              <a:latin typeface="Tw Cen MT" pitchFamily="34" charset="0"/>
            </a:endParaRPr>
          </a:p>
        </p:txBody>
      </p:sp>
      <p:sp>
        <p:nvSpPr>
          <p:cNvPr id="30723" name="Title 3"/>
          <p:cNvSpPr>
            <a:spLocks noGrp="1"/>
          </p:cNvSpPr>
          <p:nvPr>
            <p:ph type="title"/>
          </p:nvPr>
        </p:nvSpPr>
        <p:spPr>
          <a:xfrm>
            <a:off x="550863" y="231775"/>
            <a:ext cx="8351837" cy="869950"/>
          </a:xfrm>
          <a:solidFill>
            <a:srgbClr val="927AAD"/>
          </a:solidFill>
        </p:spPr>
        <p:txBody>
          <a:bodyPr/>
          <a:lstStyle/>
          <a:p>
            <a:pPr algn="ctr" eaLnBrk="1" hangingPunct="1">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p>
        </p:txBody>
      </p:sp>
      <p:sp>
        <p:nvSpPr>
          <p:cNvPr id="9" name="Rectangle 8"/>
          <p:cNvSpPr/>
          <p:nvPr/>
        </p:nvSpPr>
        <p:spPr>
          <a:xfrm>
            <a:off x="509588" y="5229225"/>
            <a:ext cx="8305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5" name="Slide Number Placeholder 3"/>
          <p:cNvSpPr txBox="1">
            <a:spLocks/>
          </p:cNvSpPr>
          <p:nvPr/>
        </p:nvSpPr>
        <p:spPr bwMode="auto">
          <a:xfrm>
            <a:off x="6529388" y="62515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fld id="{CF760066-E508-49CD-9CEB-6F99D918E9FE}" type="slidenum">
              <a:rPr lang="en-US" sz="1400" b="1">
                <a:solidFill>
                  <a:srgbClr val="FFFFFF"/>
                </a:solidFill>
                <a:latin typeface="Tw Cen MT" pitchFamily="34" charset="0"/>
              </a:rPr>
              <a:pPr algn="ctr" eaLnBrk="1" hangingPunct="1"/>
              <a:t>20</a:t>
            </a:fld>
            <a:endParaRPr lang="en-US" sz="1400" b="1">
              <a:solidFill>
                <a:srgbClr val="FFFFFF"/>
              </a:solidFill>
              <a:latin typeface="Tw Cen MT" pitchFamily="34" charset="0"/>
            </a:endParaRPr>
          </a:p>
        </p:txBody>
      </p:sp>
      <p:sp>
        <p:nvSpPr>
          <p:cNvPr id="14" name="Rectangle 13"/>
          <p:cNvSpPr/>
          <p:nvPr/>
        </p:nvSpPr>
        <p:spPr>
          <a:xfrm>
            <a:off x="509588" y="5334000"/>
            <a:ext cx="8305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7" name="Rectangle 1"/>
          <p:cNvSpPr>
            <a:spLocks noChangeArrowheads="1"/>
          </p:cNvSpPr>
          <p:nvPr/>
        </p:nvSpPr>
        <p:spPr bwMode="auto">
          <a:xfrm>
            <a:off x="616212" y="1166404"/>
            <a:ext cx="6083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900" b="1" dirty="0">
                <a:latin typeface="Calibri" pitchFamily="34" charset="0"/>
                <a:cs typeface="Times New Roman" pitchFamily="18" charset="0"/>
              </a:rPr>
              <a:t>Index 3 Construction</a:t>
            </a:r>
            <a:endParaRPr lang="en-US" sz="1900" dirty="0"/>
          </a:p>
        </p:txBody>
      </p:sp>
      <p:sp>
        <p:nvSpPr>
          <p:cNvPr id="10" name="Rectangle 9"/>
          <p:cNvSpPr/>
          <p:nvPr/>
        </p:nvSpPr>
        <p:spPr>
          <a:xfrm>
            <a:off x="3776663" y="2201863"/>
            <a:ext cx="5038725" cy="4232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12" y="1623498"/>
            <a:ext cx="8299188" cy="481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031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itle 3"/>
          <p:cNvSpPr txBox="1">
            <a:spLocks/>
          </p:cNvSpPr>
          <p:nvPr/>
        </p:nvSpPr>
        <p:spPr>
          <a:xfrm>
            <a:off x="550863" y="231775"/>
            <a:ext cx="8351837" cy="869950"/>
          </a:xfrm>
          <a:prstGeom prst="rect">
            <a:avLst/>
          </a:prstGeom>
          <a:solidFill>
            <a:srgbClr val="927AAD"/>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200"/>
              </a:lnSpc>
            </a:pPr>
            <a:r>
              <a:rPr lang="en-US" sz="3000" b="1" smtClean="0">
                <a:solidFill>
                  <a:schemeClr val="bg1"/>
                </a:solidFill>
                <a:latin typeface="Goudy Old Style" pitchFamily="18" charset="0"/>
                <a:ea typeface="ＭＳ Ｐゴシック" pitchFamily="34" charset="-128"/>
              </a:rPr>
              <a:t>Index 3: Closing Performance Gaps</a:t>
            </a:r>
            <a:endParaRPr lang="en-US" sz="3000" b="1" dirty="0" smtClean="0">
              <a:solidFill>
                <a:schemeClr val="bg1"/>
              </a:solidFill>
              <a:latin typeface="Goudy Old Style" pitchFamily="18" charset="0"/>
              <a:ea typeface="ＭＳ Ｐゴシック" pitchFamily="34"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1"/>
            <a:ext cx="85217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40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dirty="0" smtClean="0">
                <a:solidFill>
                  <a:schemeClr val="bg1"/>
                </a:solidFill>
                <a:latin typeface="Goudy Old Style" pitchFamily="18" charset="0"/>
                <a:ea typeface="ＭＳ Ｐゴシック" pitchFamily="34" charset="-128"/>
              </a:rPr>
              <a:t>Index 4: Postsecondary Readiness</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B3FD6DF7-1BB4-4A46-9A41-E1F91B417BE8}" type="slidenum">
              <a:rPr lang="en-US" sz="1200" smtClean="0">
                <a:solidFill>
                  <a:srgbClr val="FFFFFF"/>
                </a:solidFill>
                <a:latin typeface="Tw Cen MT" pitchFamily="34" charset="0"/>
              </a:rPr>
              <a:pPr eaLnBrk="1" hangingPunct="1">
                <a:lnSpc>
                  <a:spcPct val="80000"/>
                </a:lnSpc>
              </a:pPr>
              <a:t>22</a:t>
            </a:fld>
            <a:endParaRPr lang="en-US" sz="1200" smtClean="0">
              <a:solidFill>
                <a:srgbClr val="FFFFFF"/>
              </a:solidFill>
              <a:latin typeface="Tw Cen MT"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4069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489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dirty="0" smtClean="0">
                <a:solidFill>
                  <a:schemeClr val="bg1"/>
                </a:solidFill>
                <a:latin typeface="Goudy Old Style" pitchFamily="18" charset="0"/>
                <a:ea typeface="ＭＳ Ｐゴシック" pitchFamily="34" charset="-128"/>
              </a:rPr>
              <a:t>Index 4: Postsecondary Readiness</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B3FD6DF7-1BB4-4A46-9A41-E1F91B417BE8}" type="slidenum">
              <a:rPr lang="en-US" sz="1200" smtClean="0">
                <a:solidFill>
                  <a:srgbClr val="FFFFFF"/>
                </a:solidFill>
                <a:latin typeface="Tw Cen MT" pitchFamily="34" charset="0"/>
              </a:rPr>
              <a:pPr eaLnBrk="1" hangingPunct="1">
                <a:lnSpc>
                  <a:spcPct val="80000"/>
                </a:lnSpc>
              </a:pPr>
              <a:t>23</a:t>
            </a:fld>
            <a:endParaRPr lang="en-US" sz="1200" smtClean="0">
              <a:solidFill>
                <a:srgbClr val="FFFFFF"/>
              </a:solidFill>
              <a:latin typeface="Tw Cen MT"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371600"/>
            <a:ext cx="74485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509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171E26DA-CCCC-47B7-9D23-53B664D99895}" type="slidenum">
              <a:rPr lang="en-US" sz="1200" smtClean="0">
                <a:solidFill>
                  <a:srgbClr val="FFFFFF"/>
                </a:solidFill>
                <a:latin typeface="Tw Cen MT" pitchFamily="34" charset="0"/>
              </a:rPr>
              <a:pPr eaLnBrk="1" hangingPunct="1">
                <a:lnSpc>
                  <a:spcPct val="80000"/>
                </a:lnSpc>
              </a:pPr>
              <a:t>24</a:t>
            </a:fld>
            <a:endParaRPr lang="en-US" sz="1200" smtClean="0">
              <a:solidFill>
                <a:srgbClr val="FFFFFF"/>
              </a:solidFill>
              <a:latin typeface="Tw Cen MT" pitchFamily="34" charset="0"/>
            </a:endParaRPr>
          </a:p>
        </p:txBody>
      </p:sp>
      <p:sp>
        <p:nvSpPr>
          <p:cNvPr id="33795" name="Text Placeholder 5"/>
          <p:cNvSpPr txBox="1">
            <a:spLocks/>
          </p:cNvSpPr>
          <p:nvPr/>
        </p:nvSpPr>
        <p:spPr bwMode="auto">
          <a:xfrm>
            <a:off x="457200" y="1359019"/>
            <a:ext cx="84772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225" eaLnBrk="0" hangingPunct="0">
              <a:defRPr sz="2400">
                <a:solidFill>
                  <a:schemeClr val="tx1"/>
                </a:solidFill>
                <a:latin typeface="Arial" charset="0"/>
                <a:cs typeface="Arial" charset="0"/>
              </a:defRPr>
            </a:lvl1pPr>
            <a:lvl2pPr marL="976313" indent="-290513" eaLnBrk="0" hangingPunct="0">
              <a:defRPr sz="2400">
                <a:solidFill>
                  <a:schemeClr val="tx1"/>
                </a:solidFill>
                <a:latin typeface="Arial" charset="0"/>
                <a:cs typeface="Arial" charset="0"/>
              </a:defRPr>
            </a:lvl2pPr>
            <a:lvl3pPr marL="976313" indent="-280988"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000"/>
              </a:lnSpc>
              <a:buFont typeface="Wingdings 3" pitchFamily="18" charset="2"/>
              <a:buNone/>
            </a:pPr>
            <a:r>
              <a:rPr lang="en-US" sz="1900" b="1" dirty="0">
                <a:latin typeface="Calibri" pitchFamily="34" charset="0"/>
              </a:rPr>
              <a:t>Graduation Rates</a:t>
            </a:r>
          </a:p>
          <a:p>
            <a:pPr eaLnBrk="1" hangingPunct="1">
              <a:lnSpc>
                <a:spcPts val="2000"/>
              </a:lnSpc>
              <a:buFont typeface="Wingdings 3" pitchFamily="18" charset="2"/>
              <a:buNone/>
            </a:pPr>
            <a:endParaRPr lang="en-US" sz="1700" b="1" dirty="0">
              <a:latin typeface="Calibri" pitchFamily="34" charset="0"/>
            </a:endParaRPr>
          </a:p>
          <a:p>
            <a:pPr eaLnBrk="1" hangingPunct="1">
              <a:lnSpc>
                <a:spcPts val="2000"/>
              </a:lnSpc>
              <a:buClr>
                <a:srgbClr val="C45816"/>
              </a:buClr>
              <a:buSzPct val="150000"/>
              <a:buFont typeface="Wingdings" pitchFamily="2" charset="2"/>
              <a:buChar char="§"/>
            </a:pPr>
            <a:r>
              <a:rPr lang="en-US" sz="1700" b="1" dirty="0">
                <a:latin typeface="Calibri" pitchFamily="34" charset="0"/>
              </a:rPr>
              <a:t>High School Graduation</a:t>
            </a:r>
          </a:p>
          <a:p>
            <a:pPr eaLnBrk="1" hangingPunct="1">
              <a:lnSpc>
                <a:spcPts val="2000"/>
              </a:lnSpc>
              <a:buClr>
                <a:schemeClr val="accent1"/>
              </a:buClr>
              <a:buSzPct val="75000"/>
              <a:buFont typeface="Wingdings 2" pitchFamily="18" charset="2"/>
              <a:buChar char=""/>
            </a:pPr>
            <a:r>
              <a:rPr lang="en-US" sz="1700" dirty="0">
                <a:latin typeface="Calibri" pitchFamily="34" charset="0"/>
              </a:rPr>
              <a:t>Four-year Graduation Rate or Five-year Graduation Rate </a:t>
            </a:r>
            <a:br>
              <a:rPr lang="en-US" sz="1700" dirty="0">
                <a:latin typeface="Calibri" pitchFamily="34" charset="0"/>
              </a:rPr>
            </a:br>
            <a:r>
              <a:rPr lang="en-US" sz="1700" dirty="0">
                <a:latin typeface="Calibri" pitchFamily="34" charset="0"/>
              </a:rPr>
              <a:t>(or Annual Dropout Rate if no graduation rate)</a:t>
            </a:r>
          </a:p>
          <a:p>
            <a:pPr eaLnBrk="1" hangingPunct="1">
              <a:lnSpc>
                <a:spcPts val="2000"/>
              </a:lnSpc>
              <a:buClr>
                <a:schemeClr val="accent1"/>
              </a:buClr>
              <a:buSzPct val="75000"/>
            </a:pPr>
            <a:endParaRPr lang="en-US" sz="1700" dirty="0">
              <a:latin typeface="Calibri" pitchFamily="34" charset="0"/>
            </a:endParaRPr>
          </a:p>
          <a:p>
            <a:pPr eaLnBrk="1" hangingPunct="1">
              <a:lnSpc>
                <a:spcPts val="2000"/>
              </a:lnSpc>
              <a:buClr>
                <a:schemeClr val="accent1"/>
              </a:buClr>
              <a:buSzPct val="75000"/>
              <a:buFont typeface="Wingdings 2" pitchFamily="18" charset="2"/>
              <a:buChar char=""/>
            </a:pPr>
            <a:r>
              <a:rPr lang="en-US" sz="1700" dirty="0">
                <a:latin typeface="Calibri" pitchFamily="34" charset="0"/>
                <a:ea typeface="Times New Roman" pitchFamily="18" charset="0"/>
                <a:cs typeface="Calibri" pitchFamily="34" charset="0"/>
              </a:rPr>
              <a:t>Ten Student Groups Evaluated:  </a:t>
            </a:r>
          </a:p>
          <a:p>
            <a:pPr lvl="1" eaLnBrk="1" hangingPunct="1">
              <a:lnSpc>
                <a:spcPts val="2000"/>
              </a:lnSpc>
              <a:buClr>
                <a:schemeClr val="accent1"/>
              </a:buClr>
              <a:buSzPct val="75000"/>
              <a:buFont typeface="Tw Cen MT" pitchFamily="34" charset="0"/>
              <a:buAutoNum type="arabicPeriod"/>
            </a:pPr>
            <a:r>
              <a:rPr lang="en-US" sz="1700" dirty="0">
                <a:latin typeface="Calibri" pitchFamily="34" charset="0"/>
                <a:ea typeface="Times New Roman" pitchFamily="18" charset="0"/>
                <a:cs typeface="Calibri" pitchFamily="34" charset="0"/>
              </a:rPr>
              <a:t>All Students</a:t>
            </a:r>
          </a:p>
          <a:p>
            <a:pPr lvl="1" eaLnBrk="1" hangingPunct="1">
              <a:lnSpc>
                <a:spcPts val="2000"/>
              </a:lnSpc>
              <a:buClr>
                <a:schemeClr val="accent1"/>
              </a:buClr>
              <a:buSzPct val="75000"/>
              <a:buFont typeface="Tw Cen MT" pitchFamily="34" charset="0"/>
              <a:buAutoNum type="arabicPeriod"/>
            </a:pPr>
            <a:r>
              <a:rPr lang="en-US" sz="1700" dirty="0">
                <a:latin typeface="Calibri" pitchFamily="34" charset="0"/>
                <a:ea typeface="Times New Roman" pitchFamily="18" charset="0"/>
                <a:cs typeface="Calibri" pitchFamily="34" charset="0"/>
              </a:rPr>
              <a:t>English language learners (ELLs)</a:t>
            </a:r>
          </a:p>
          <a:p>
            <a:pPr lvl="1" eaLnBrk="1" hangingPunct="1">
              <a:lnSpc>
                <a:spcPts val="2000"/>
              </a:lnSpc>
              <a:buClr>
                <a:schemeClr val="accent1"/>
              </a:buClr>
              <a:buSzPct val="75000"/>
              <a:buFont typeface="Tw Cen MT" pitchFamily="34" charset="0"/>
              <a:buAutoNum type="arabicPeriod"/>
            </a:pPr>
            <a:r>
              <a:rPr lang="en-US" sz="1700" dirty="0">
                <a:latin typeface="Calibri" pitchFamily="34" charset="0"/>
                <a:ea typeface="Times New Roman" pitchFamily="18" charset="0"/>
                <a:cs typeface="Calibri" pitchFamily="34" charset="0"/>
              </a:rPr>
              <a:t>Students with Disabilities</a:t>
            </a:r>
            <a:br>
              <a:rPr lang="en-US" sz="1700" dirty="0">
                <a:latin typeface="Calibri" pitchFamily="34" charset="0"/>
                <a:ea typeface="Times New Roman" pitchFamily="18" charset="0"/>
                <a:cs typeface="Calibri" pitchFamily="34" charset="0"/>
              </a:rPr>
            </a:br>
            <a:endParaRPr lang="en-US" sz="1700" dirty="0">
              <a:latin typeface="Calibri" pitchFamily="34" charset="0"/>
              <a:ea typeface="Times New Roman" pitchFamily="18" charset="0"/>
              <a:cs typeface="Calibri" pitchFamily="34" charset="0"/>
            </a:endParaRPr>
          </a:p>
          <a:p>
            <a:pPr lvl="1" eaLnBrk="1" hangingPunct="1">
              <a:lnSpc>
                <a:spcPts val="2000"/>
              </a:lnSpc>
              <a:buClr>
                <a:srgbClr val="C45816"/>
              </a:buClr>
              <a:buSzPct val="150000"/>
            </a:pPr>
            <a:r>
              <a:rPr lang="en-US" sz="1700" dirty="0">
                <a:latin typeface="Calibri" pitchFamily="34" charset="0"/>
                <a:ea typeface="Times New Roman" pitchFamily="18" charset="0"/>
                <a:cs typeface="Calibri" pitchFamily="34" charset="0"/>
              </a:rPr>
              <a:t>Race/Ethnicity:</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African American</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American Indian</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Asian</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Hispanic</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Pacific Islander</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White</a:t>
            </a:r>
          </a:p>
          <a:p>
            <a:pPr lvl="2" eaLnBrk="1" hangingPunct="1">
              <a:lnSpc>
                <a:spcPts val="2000"/>
              </a:lnSpc>
              <a:buClr>
                <a:schemeClr val="accent1"/>
              </a:buClr>
              <a:buSzPct val="75000"/>
              <a:buFont typeface="Tw Cen MT" pitchFamily="34" charset="0"/>
              <a:buAutoNum type="arabicPeriod" startAt="4"/>
            </a:pPr>
            <a:r>
              <a:rPr lang="en-US" sz="1700" dirty="0">
                <a:latin typeface="Calibri" pitchFamily="34" charset="0"/>
                <a:ea typeface="Times New Roman" pitchFamily="18" charset="0"/>
                <a:cs typeface="Calibri" pitchFamily="34" charset="0"/>
              </a:rPr>
              <a:t>Two or More Races</a:t>
            </a:r>
            <a:endParaRPr lang="en-US" sz="1900" dirty="0">
              <a:latin typeface="Calibri" pitchFamily="34" charset="0"/>
            </a:endParaRPr>
          </a:p>
        </p:txBody>
      </p:sp>
      <p:sp>
        <p:nvSpPr>
          <p:cNvPr id="33796"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smtClean="0">
                <a:solidFill>
                  <a:schemeClr val="bg1"/>
                </a:solidFill>
                <a:latin typeface="Goudy Old Style" pitchFamily="18" charset="0"/>
                <a:ea typeface="ＭＳ Ｐゴシック" pitchFamily="34" charset="-128"/>
              </a:rPr>
              <a:t>Index 4: Postsecondary Readiness</a:t>
            </a:r>
          </a:p>
        </p:txBody>
      </p:sp>
    </p:spTree>
    <p:extLst>
      <p:ext uri="{BB962C8B-B14F-4D97-AF65-F5344CB8AC3E}">
        <p14:creationId xmlns:p14="http://schemas.microsoft.com/office/powerpoint/2010/main" val="1929539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E3C1E505-2A8F-4EDD-B0BD-58917E3023D5}" type="slidenum">
              <a:rPr lang="en-US" sz="1200" smtClean="0">
                <a:solidFill>
                  <a:srgbClr val="FFFFFF"/>
                </a:solidFill>
                <a:latin typeface="Tw Cen MT" pitchFamily="34" charset="0"/>
              </a:rPr>
              <a:pPr eaLnBrk="1" hangingPunct="1">
                <a:lnSpc>
                  <a:spcPct val="80000"/>
                </a:lnSpc>
              </a:pPr>
              <a:t>25</a:t>
            </a:fld>
            <a:endParaRPr lang="en-US" sz="1200" smtClean="0">
              <a:solidFill>
                <a:srgbClr val="FFFFFF"/>
              </a:solidFill>
              <a:latin typeface="Tw Cen MT" pitchFamily="34" charset="0"/>
            </a:endParaRPr>
          </a:p>
        </p:txBody>
      </p:sp>
      <p:sp>
        <p:nvSpPr>
          <p:cNvPr id="34819" name="Text Placeholder 5"/>
          <p:cNvSpPr txBox="1">
            <a:spLocks/>
          </p:cNvSpPr>
          <p:nvPr/>
        </p:nvSpPr>
        <p:spPr bwMode="auto">
          <a:xfrm>
            <a:off x="649564" y="1533510"/>
            <a:ext cx="7783513"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685800" indent="-342900" eaLnBrk="0" hangingPunct="0">
              <a:defRPr sz="2400">
                <a:solidFill>
                  <a:schemeClr val="tx1"/>
                </a:solidFill>
                <a:latin typeface="Arial" charset="0"/>
                <a:cs typeface="Arial" charset="0"/>
              </a:defRPr>
            </a:lvl2pPr>
            <a:lvl3pPr marL="8001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300"/>
              </a:lnSpc>
            </a:pPr>
            <a:r>
              <a:rPr lang="en-US" sz="1900" b="1" dirty="0">
                <a:latin typeface="Calibri" pitchFamily="34" charset="0"/>
              </a:rPr>
              <a:t>Recommended High School Program/Advanced High School Program</a:t>
            </a:r>
            <a:endParaRPr lang="en-US" sz="1900" dirty="0">
              <a:latin typeface="Calibri" pitchFamily="34" charset="0"/>
            </a:endParaRPr>
          </a:p>
          <a:p>
            <a:pPr eaLnBrk="1" hangingPunct="1">
              <a:lnSpc>
                <a:spcPts val="2300"/>
              </a:lnSpc>
              <a:buFont typeface="Wingdings 3" pitchFamily="18" charset="2"/>
              <a:buNone/>
            </a:pPr>
            <a:endParaRPr lang="en-US" sz="1900" b="1" dirty="0">
              <a:latin typeface="Calibri" pitchFamily="34" charset="0"/>
            </a:endParaRPr>
          </a:p>
          <a:p>
            <a:pPr eaLnBrk="1" hangingPunct="1">
              <a:lnSpc>
                <a:spcPts val="2100"/>
              </a:lnSpc>
              <a:buClr>
                <a:srgbClr val="C45816"/>
              </a:buClr>
              <a:buSzPct val="150000"/>
              <a:buFont typeface="Wingdings" pitchFamily="2" charset="2"/>
              <a:buChar char="§"/>
            </a:pPr>
            <a:r>
              <a:rPr lang="en-US" sz="1900" dirty="0">
                <a:latin typeface="Calibri" pitchFamily="34" charset="0"/>
              </a:rPr>
              <a:t>RHSP/AHSP indicators are calculated for campuses and districts for which a graduation rate is calculated.</a:t>
            </a:r>
          </a:p>
          <a:p>
            <a:pPr eaLnBrk="1" hangingPunct="1">
              <a:lnSpc>
                <a:spcPts val="2100"/>
              </a:lnSpc>
              <a:buClr>
                <a:srgbClr val="C45816"/>
              </a:buClr>
              <a:buSzPct val="150000"/>
            </a:pPr>
            <a:endParaRPr lang="en-US" sz="1900" dirty="0">
              <a:latin typeface="Calibri" pitchFamily="34" charset="0"/>
            </a:endParaRPr>
          </a:p>
          <a:p>
            <a:pPr eaLnBrk="1" hangingPunct="1">
              <a:lnSpc>
                <a:spcPts val="2100"/>
              </a:lnSpc>
              <a:buClr>
                <a:srgbClr val="C45816"/>
              </a:buClr>
              <a:buSzPct val="150000"/>
              <a:buFont typeface="Wingdings" pitchFamily="2" charset="2"/>
              <a:buChar char="§"/>
            </a:pPr>
            <a:r>
              <a:rPr lang="en-US" sz="1900" dirty="0">
                <a:latin typeface="Calibri" pitchFamily="34" charset="0"/>
                <a:ea typeface="Times New Roman" pitchFamily="18" charset="0"/>
                <a:cs typeface="Calibri" pitchFamily="34" charset="0"/>
              </a:rPr>
              <a:t>Eight Student Groups Evaluated:  </a:t>
            </a:r>
          </a:p>
          <a:p>
            <a:pPr lvl="1" eaLnBrk="1" hangingPunct="1">
              <a:lnSpc>
                <a:spcPts val="2100"/>
              </a:lnSpc>
              <a:buClr>
                <a:schemeClr val="accent1"/>
              </a:buClr>
              <a:buSzPct val="75000"/>
              <a:buFont typeface="Tw Cen MT" pitchFamily="34" charset="0"/>
              <a:buAutoNum type="arabicPeriod"/>
            </a:pPr>
            <a:r>
              <a:rPr lang="en-US" sz="1900" dirty="0">
                <a:latin typeface="Calibri" pitchFamily="34" charset="0"/>
                <a:ea typeface="Times New Roman" pitchFamily="18" charset="0"/>
                <a:cs typeface="Calibri" pitchFamily="34" charset="0"/>
              </a:rPr>
              <a:t>All Students</a:t>
            </a:r>
            <a:br>
              <a:rPr lang="en-US" sz="1900" dirty="0">
                <a:latin typeface="Calibri" pitchFamily="34" charset="0"/>
                <a:ea typeface="Times New Roman" pitchFamily="18" charset="0"/>
                <a:cs typeface="Calibri" pitchFamily="34" charset="0"/>
              </a:rPr>
            </a:br>
            <a:endParaRPr lang="en-US" sz="1900" dirty="0">
              <a:latin typeface="Calibri" pitchFamily="34" charset="0"/>
              <a:ea typeface="Times New Roman" pitchFamily="18" charset="0"/>
              <a:cs typeface="Calibri" pitchFamily="34" charset="0"/>
            </a:endParaRPr>
          </a:p>
          <a:p>
            <a:pPr lvl="1" eaLnBrk="1" hangingPunct="1">
              <a:lnSpc>
                <a:spcPts val="2100"/>
              </a:lnSpc>
              <a:buClr>
                <a:srgbClr val="C45816"/>
              </a:buClr>
              <a:buSzPct val="150000"/>
            </a:pPr>
            <a:r>
              <a:rPr lang="en-US" sz="1900" dirty="0">
                <a:latin typeface="Calibri" pitchFamily="34" charset="0"/>
                <a:ea typeface="Times New Roman" pitchFamily="18" charset="0"/>
                <a:cs typeface="Calibri" pitchFamily="34" charset="0"/>
              </a:rPr>
              <a:t>Race/Ethnicity:</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African American</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American Indian</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Asian</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Hispanic</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Pacific Islander</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White</a:t>
            </a:r>
          </a:p>
          <a:p>
            <a:pPr lvl="2" eaLnBrk="1" hangingPunct="1">
              <a:lnSpc>
                <a:spcPts val="2100"/>
              </a:lnSpc>
              <a:buClr>
                <a:schemeClr val="accent1"/>
              </a:buClr>
              <a:buSzPct val="75000"/>
              <a:buFont typeface="Tw Cen MT" pitchFamily="34" charset="0"/>
              <a:buAutoNum type="arabicPeriod" startAt="2"/>
            </a:pPr>
            <a:r>
              <a:rPr lang="en-US" sz="1900" dirty="0">
                <a:latin typeface="Calibri" pitchFamily="34" charset="0"/>
                <a:ea typeface="Times New Roman" pitchFamily="18" charset="0"/>
                <a:cs typeface="Calibri" pitchFamily="34" charset="0"/>
              </a:rPr>
              <a:t>Two or More Races</a:t>
            </a:r>
          </a:p>
          <a:p>
            <a:pPr eaLnBrk="1" hangingPunct="1">
              <a:lnSpc>
                <a:spcPts val="2300"/>
              </a:lnSpc>
              <a:buClr>
                <a:srgbClr val="C45816"/>
              </a:buClr>
              <a:buSzPct val="150000"/>
              <a:buFont typeface="Wingdings" pitchFamily="2" charset="2"/>
              <a:buChar char="§"/>
            </a:pPr>
            <a:endParaRPr lang="en-US" sz="1900" dirty="0">
              <a:latin typeface="Calibri" pitchFamily="34" charset="0"/>
            </a:endParaRPr>
          </a:p>
        </p:txBody>
      </p:sp>
      <p:sp>
        <p:nvSpPr>
          <p:cNvPr id="34820"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smtClean="0">
                <a:solidFill>
                  <a:schemeClr val="bg1"/>
                </a:solidFill>
                <a:latin typeface="Goudy Old Style" pitchFamily="18" charset="0"/>
                <a:ea typeface="ＭＳ Ｐゴシック" pitchFamily="34" charset="-128"/>
              </a:rPr>
              <a:t>Index 4: Postsecondary Readiness</a:t>
            </a:r>
          </a:p>
        </p:txBody>
      </p:sp>
    </p:spTree>
    <p:extLst>
      <p:ext uri="{BB962C8B-B14F-4D97-AF65-F5344CB8AC3E}">
        <p14:creationId xmlns:p14="http://schemas.microsoft.com/office/powerpoint/2010/main" val="2533518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3521308E-FC46-446F-B1F9-D91A71EF6F95}" type="slidenum">
              <a:rPr lang="en-US" sz="1200" smtClean="0">
                <a:solidFill>
                  <a:srgbClr val="FFFFFF"/>
                </a:solidFill>
                <a:latin typeface="Tw Cen MT" pitchFamily="34" charset="0"/>
              </a:rPr>
              <a:pPr eaLnBrk="1" hangingPunct="1">
                <a:lnSpc>
                  <a:spcPct val="80000"/>
                </a:lnSpc>
              </a:pPr>
              <a:t>26</a:t>
            </a:fld>
            <a:endParaRPr lang="en-US" sz="1200" smtClean="0">
              <a:solidFill>
                <a:srgbClr val="FFFFFF"/>
              </a:solidFill>
              <a:latin typeface="Tw Cen MT" pitchFamily="34" charset="0"/>
            </a:endParaRPr>
          </a:p>
        </p:txBody>
      </p:sp>
      <p:sp>
        <p:nvSpPr>
          <p:cNvPr id="35843" name="Text Placeholder 5"/>
          <p:cNvSpPr txBox="1">
            <a:spLocks/>
          </p:cNvSpPr>
          <p:nvPr/>
        </p:nvSpPr>
        <p:spPr bwMode="auto">
          <a:xfrm>
            <a:off x="609600" y="1219200"/>
            <a:ext cx="810504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801688" indent="-344488"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2200"/>
              </a:lnSpc>
            </a:pPr>
            <a:r>
              <a:rPr lang="en-US" sz="1700" b="1" dirty="0">
                <a:latin typeface="Calibri" pitchFamily="34" charset="0"/>
              </a:rPr>
              <a:t>Index 4 Construction</a:t>
            </a:r>
            <a:endParaRPr lang="en-US" sz="1700" dirty="0">
              <a:latin typeface="Calibri" pitchFamily="34" charset="0"/>
            </a:endParaRPr>
          </a:p>
          <a:p>
            <a:pPr eaLnBrk="1" hangingPunct="1">
              <a:lnSpc>
                <a:spcPts val="1700"/>
              </a:lnSpc>
              <a:buFont typeface="Wingdings 3" pitchFamily="18" charset="2"/>
              <a:buNone/>
            </a:pPr>
            <a:endParaRPr lang="en-US" sz="1700" b="1" dirty="0">
              <a:latin typeface="Calibri" pitchFamily="34" charset="0"/>
            </a:endParaRPr>
          </a:p>
          <a:p>
            <a:pPr eaLnBrk="1" hangingPunct="1">
              <a:lnSpc>
                <a:spcPts val="2200"/>
              </a:lnSpc>
              <a:buClr>
                <a:srgbClr val="C45816"/>
              </a:buClr>
              <a:buSzPct val="150000"/>
              <a:buFont typeface="Wingdings" pitchFamily="2" charset="2"/>
              <a:buChar char="§"/>
            </a:pPr>
            <a:r>
              <a:rPr lang="en-US" sz="1700" b="1" dirty="0">
                <a:latin typeface="Calibri" pitchFamily="34" charset="0"/>
              </a:rPr>
              <a:t>Graduation Score: </a:t>
            </a:r>
            <a:r>
              <a:rPr lang="en-US" sz="1700" dirty="0">
                <a:latin typeface="Calibri" pitchFamily="34" charset="0"/>
              </a:rPr>
              <a:t>Combined performance across the graduation and dropout rates for</a:t>
            </a:r>
          </a:p>
          <a:p>
            <a:pPr eaLnBrk="1" hangingPunct="1">
              <a:lnSpc>
                <a:spcPts val="2200"/>
              </a:lnSpc>
              <a:buClr>
                <a:schemeClr val="accent1"/>
              </a:buClr>
              <a:buSzPct val="75000"/>
              <a:buFont typeface="Wingdings 2" pitchFamily="18" charset="2"/>
              <a:buChar char=""/>
            </a:pPr>
            <a:r>
              <a:rPr lang="en-US" sz="1700" dirty="0">
                <a:latin typeface="Calibri" pitchFamily="34" charset="0"/>
              </a:rPr>
              <a:t>Grade 9-12 Four-Year Graduation Rate for All Students and all student groups OR</a:t>
            </a:r>
          </a:p>
          <a:p>
            <a:pPr eaLnBrk="1" hangingPunct="1">
              <a:lnSpc>
                <a:spcPts val="1800"/>
              </a:lnSpc>
              <a:buClr>
                <a:schemeClr val="accent1"/>
              </a:buClr>
              <a:buSzPct val="75000"/>
              <a:buFont typeface="Wingdings 2" pitchFamily="18" charset="2"/>
              <a:buChar char=""/>
            </a:pPr>
            <a:r>
              <a:rPr lang="en-US" sz="1700" dirty="0">
                <a:latin typeface="Calibri" pitchFamily="34" charset="0"/>
              </a:rPr>
              <a:t>Grade 9-12 Five-Year Graduation Rate for All Students and all student groups, whichever contributes the higher number of points to the index.</a:t>
            </a:r>
            <a:br>
              <a:rPr lang="en-US" sz="1700" dirty="0">
                <a:latin typeface="Calibri" pitchFamily="34" charset="0"/>
              </a:rPr>
            </a:br>
            <a:endParaRPr lang="en-US" sz="1700" dirty="0">
              <a:latin typeface="Calibri" pitchFamily="34" charset="0"/>
            </a:endParaRPr>
          </a:p>
          <a:p>
            <a:pPr eaLnBrk="1" hangingPunct="1">
              <a:lnSpc>
                <a:spcPts val="2200"/>
              </a:lnSpc>
              <a:buClr>
                <a:schemeClr val="accent1"/>
              </a:buClr>
              <a:buSzPct val="75000"/>
            </a:pPr>
            <a:r>
              <a:rPr lang="en-US" sz="1700" dirty="0">
                <a:latin typeface="Calibri" pitchFamily="34" charset="0"/>
              </a:rPr>
              <a:t>One of the two rates is used, not a mix of Four-Year Graduation Rate for one student group and Five-Year Graduation Rate for another student group.</a:t>
            </a:r>
          </a:p>
          <a:p>
            <a:pPr lvl="1" eaLnBrk="1" hangingPunct="1">
              <a:lnSpc>
                <a:spcPts val="2200"/>
              </a:lnSpc>
              <a:buClr>
                <a:schemeClr val="accent1"/>
              </a:buClr>
              <a:buSzPct val="75000"/>
            </a:pPr>
            <a:endParaRPr lang="en-US" sz="1700" dirty="0">
              <a:latin typeface="Calibri" pitchFamily="34" charset="0"/>
            </a:endParaRPr>
          </a:p>
          <a:p>
            <a:pPr eaLnBrk="1" hangingPunct="1">
              <a:lnSpc>
                <a:spcPts val="2200"/>
              </a:lnSpc>
              <a:buClr>
                <a:srgbClr val="C45816"/>
              </a:buClr>
              <a:buSzPct val="150000"/>
              <a:buFont typeface="Wingdings" pitchFamily="2" charset="2"/>
              <a:buChar char="§"/>
            </a:pPr>
            <a:r>
              <a:rPr lang="en-US" sz="1700" dirty="0">
                <a:latin typeface="Calibri" pitchFamily="34" charset="0"/>
              </a:rPr>
              <a:t>RHSP/AHSP Graduates for All Students and race/ethnicity student groups</a:t>
            </a:r>
          </a:p>
          <a:p>
            <a:pPr eaLnBrk="1" hangingPunct="1">
              <a:lnSpc>
                <a:spcPts val="2200"/>
              </a:lnSpc>
              <a:buClr>
                <a:srgbClr val="C45816"/>
              </a:buClr>
              <a:buSzPct val="150000"/>
            </a:pPr>
            <a:endParaRPr lang="en-US" sz="1700" dirty="0">
              <a:latin typeface="Calibri" pitchFamily="34" charset="0"/>
            </a:endParaRPr>
          </a:p>
          <a:p>
            <a:pPr eaLnBrk="1" hangingPunct="1">
              <a:lnSpc>
                <a:spcPts val="2200"/>
              </a:lnSpc>
              <a:buClr>
                <a:srgbClr val="C45816"/>
              </a:buClr>
              <a:buSzPct val="150000"/>
              <a:buFont typeface="Wingdings" pitchFamily="2" charset="2"/>
              <a:buChar char="§"/>
            </a:pPr>
            <a:r>
              <a:rPr lang="en-US" sz="1700" b="1" dirty="0">
                <a:latin typeface="Calibri" pitchFamily="34" charset="0"/>
              </a:rPr>
              <a:t>STAAR Score:  </a:t>
            </a:r>
            <a:r>
              <a:rPr lang="en-US" sz="1700" dirty="0">
                <a:latin typeface="Calibri" pitchFamily="34" charset="0"/>
              </a:rPr>
              <a:t>STAAR Percent Met Level III for All Students and race/ethnicity student groups (2014 and beyond)</a:t>
            </a:r>
          </a:p>
          <a:p>
            <a:pPr eaLnBrk="1" hangingPunct="1">
              <a:lnSpc>
                <a:spcPts val="2200"/>
              </a:lnSpc>
              <a:buClr>
                <a:srgbClr val="C45816"/>
              </a:buClr>
              <a:buSzPct val="150000"/>
            </a:pPr>
            <a:endParaRPr lang="en-US" sz="1700" dirty="0">
              <a:latin typeface="Calibri" pitchFamily="34" charset="0"/>
            </a:endParaRPr>
          </a:p>
          <a:p>
            <a:pPr eaLnBrk="1" hangingPunct="1">
              <a:lnSpc>
                <a:spcPts val="2200"/>
              </a:lnSpc>
              <a:buClr>
                <a:srgbClr val="C45816"/>
              </a:buClr>
              <a:buSzPct val="150000"/>
              <a:buFont typeface="Wingdings" pitchFamily="2" charset="2"/>
              <a:buChar char="§"/>
            </a:pPr>
            <a:r>
              <a:rPr lang="en-US" sz="1700" dirty="0">
                <a:latin typeface="Calibri" pitchFamily="34" charset="0"/>
              </a:rPr>
              <a:t>For high schools that do not have a graduation rate, the annual dropout rate and STAAR Level III performance contribute points to the index.  For elementary and middle schools, only STAAR Level III performance contributes points to the index.</a:t>
            </a:r>
          </a:p>
        </p:txBody>
      </p:sp>
      <p:sp>
        <p:nvSpPr>
          <p:cNvPr id="35844"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smtClean="0">
                <a:solidFill>
                  <a:schemeClr val="bg1"/>
                </a:solidFill>
                <a:latin typeface="Goudy Old Style" pitchFamily="18" charset="0"/>
                <a:ea typeface="ＭＳ Ｐゴシック" pitchFamily="34" charset="-128"/>
              </a:rPr>
              <a:t>Index 4: Postsecondary Readiness</a:t>
            </a:r>
          </a:p>
        </p:txBody>
      </p:sp>
    </p:spTree>
    <p:extLst>
      <p:ext uri="{BB962C8B-B14F-4D97-AF65-F5344CB8AC3E}">
        <p14:creationId xmlns:p14="http://schemas.microsoft.com/office/powerpoint/2010/main" val="314444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4A4FAC57-2E85-40F7-8FCD-46F696AB6E69}" type="slidenum">
              <a:rPr lang="en-US" sz="1200" smtClean="0">
                <a:solidFill>
                  <a:srgbClr val="FFFFFF"/>
                </a:solidFill>
                <a:latin typeface="Tw Cen MT" pitchFamily="34" charset="0"/>
              </a:rPr>
              <a:pPr eaLnBrk="1" hangingPunct="1">
                <a:lnSpc>
                  <a:spcPct val="80000"/>
                </a:lnSpc>
              </a:pPr>
              <a:t>27</a:t>
            </a:fld>
            <a:endParaRPr lang="en-US" sz="1200" smtClean="0">
              <a:solidFill>
                <a:srgbClr val="FFFFFF"/>
              </a:solidFill>
              <a:latin typeface="Tw Cen MT" pitchFamily="34" charset="0"/>
            </a:endParaRPr>
          </a:p>
        </p:txBody>
      </p:sp>
      <p:sp>
        <p:nvSpPr>
          <p:cNvPr id="36867"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smtClean="0">
                <a:solidFill>
                  <a:schemeClr val="bg1"/>
                </a:solidFill>
                <a:latin typeface="Goudy Old Style" pitchFamily="18" charset="0"/>
                <a:ea typeface="ＭＳ Ｐゴシック" pitchFamily="34" charset="-128"/>
              </a:rPr>
              <a:t>Index 4: Postsecondary Readiness</a:t>
            </a:r>
          </a:p>
        </p:txBody>
      </p:sp>
      <p:sp>
        <p:nvSpPr>
          <p:cNvPr id="36869" name="Rectangle 1"/>
          <p:cNvSpPr>
            <a:spLocks noChangeArrowheads="1"/>
          </p:cNvSpPr>
          <p:nvPr/>
        </p:nvSpPr>
        <p:spPr bwMode="auto">
          <a:xfrm>
            <a:off x="603803" y="1292181"/>
            <a:ext cx="7716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800" b="1" dirty="0">
                <a:latin typeface="Calibri" pitchFamily="34" charset="0"/>
                <a:cs typeface="Times New Roman" pitchFamily="18" charset="0"/>
              </a:rPr>
              <a:t>Index 4 Construction</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02" y="1627433"/>
            <a:ext cx="8159198" cy="424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872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4A4FAC57-2E85-40F7-8FCD-46F696AB6E69}" type="slidenum">
              <a:rPr lang="en-US" sz="1200" smtClean="0">
                <a:solidFill>
                  <a:srgbClr val="FFFFFF"/>
                </a:solidFill>
                <a:latin typeface="Tw Cen MT" pitchFamily="34" charset="0"/>
              </a:rPr>
              <a:pPr eaLnBrk="1" hangingPunct="1">
                <a:lnSpc>
                  <a:spcPct val="80000"/>
                </a:lnSpc>
              </a:pPr>
              <a:t>28</a:t>
            </a:fld>
            <a:endParaRPr lang="en-US" sz="1200" smtClean="0">
              <a:solidFill>
                <a:srgbClr val="FFFFFF"/>
              </a:solidFill>
              <a:latin typeface="Tw Cen MT" pitchFamily="34" charset="0"/>
            </a:endParaRPr>
          </a:p>
        </p:txBody>
      </p:sp>
      <p:sp>
        <p:nvSpPr>
          <p:cNvPr id="36867" name="Title 3"/>
          <p:cNvSpPr>
            <a:spLocks noGrp="1"/>
          </p:cNvSpPr>
          <p:nvPr>
            <p:ph type="title"/>
          </p:nvPr>
        </p:nvSpPr>
        <p:spPr>
          <a:xfrm>
            <a:off x="581025" y="282575"/>
            <a:ext cx="8321675" cy="869950"/>
          </a:xfrm>
          <a:solidFill>
            <a:srgbClr val="CD736B"/>
          </a:solidFill>
        </p:spPr>
        <p:txBody>
          <a:bodyPr/>
          <a:lstStyle/>
          <a:p>
            <a:pPr eaLnBrk="1" hangingPunct="1">
              <a:lnSpc>
                <a:spcPts val="3200"/>
              </a:lnSpc>
            </a:pPr>
            <a:r>
              <a:rPr lang="en-US" sz="3000" b="1" smtClean="0">
                <a:solidFill>
                  <a:schemeClr val="bg1"/>
                </a:solidFill>
                <a:latin typeface="Goudy Old Style" pitchFamily="18" charset="0"/>
                <a:ea typeface="ＭＳ Ｐゴシック" pitchFamily="34" charset="-128"/>
              </a:rPr>
              <a:t>Index 4: Postsecondary Readiness</a:t>
            </a:r>
          </a:p>
        </p:txBody>
      </p:sp>
      <p:sp>
        <p:nvSpPr>
          <p:cNvPr id="36869" name="Rectangle 1"/>
          <p:cNvSpPr>
            <a:spLocks noChangeArrowheads="1"/>
          </p:cNvSpPr>
          <p:nvPr/>
        </p:nvSpPr>
        <p:spPr bwMode="auto">
          <a:xfrm>
            <a:off x="603803" y="1292181"/>
            <a:ext cx="7716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800" b="1" dirty="0">
                <a:latin typeface="Calibri" pitchFamily="34" charset="0"/>
                <a:cs typeface="Times New Roman" pitchFamily="18" charset="0"/>
              </a:rPr>
              <a:t>Index 4 Construction</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12" y="1667017"/>
            <a:ext cx="7772400" cy="437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415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 y="152400"/>
            <a:ext cx="8763000" cy="1326283"/>
          </a:xfrm>
        </p:spPr>
        <p:txBody>
          <a:bodyPr/>
          <a:lstStyle/>
          <a:p>
            <a:pPr marL="0" indent="0" algn="ctr">
              <a:buNone/>
            </a:pPr>
            <a:r>
              <a:rPr lang="en-US" b="1" dirty="0">
                <a:solidFill>
                  <a:srgbClr val="FF0000"/>
                </a:solidFill>
                <a:latin typeface="Goudy Old Style" pitchFamily="18" charset="0"/>
                <a:ea typeface="ＭＳ Ｐゴシック" pitchFamily="34" charset="-128"/>
              </a:rPr>
              <a:t>Overview of Proposed Performance Index </a:t>
            </a:r>
            <a:r>
              <a:rPr lang="en-US" b="1" dirty="0" smtClean="0">
                <a:solidFill>
                  <a:srgbClr val="FF0000"/>
                </a:solidFill>
                <a:latin typeface="Goudy Old Style" pitchFamily="18" charset="0"/>
                <a:ea typeface="ＭＳ Ｐゴシック" pitchFamily="34" charset="-128"/>
              </a:rPr>
              <a:t>Framework (As of Feb. 28</a:t>
            </a:r>
            <a:r>
              <a:rPr lang="en-US" b="1" baseline="30000" dirty="0" smtClean="0">
                <a:solidFill>
                  <a:srgbClr val="FF0000"/>
                </a:solidFill>
                <a:latin typeface="Goudy Old Style" pitchFamily="18" charset="0"/>
                <a:ea typeface="ＭＳ Ｐゴシック" pitchFamily="34" charset="-128"/>
              </a:rPr>
              <a:t>th</a:t>
            </a:r>
            <a:r>
              <a:rPr lang="en-US" b="1" dirty="0" smtClean="0">
                <a:solidFill>
                  <a:srgbClr val="FF0000"/>
                </a:solidFill>
                <a:latin typeface="Goudy Old Style" pitchFamily="18" charset="0"/>
                <a:ea typeface="ＭＳ Ｐゴシック" pitchFamily="34" charset="-128"/>
              </a:rPr>
              <a:t>, 2013)</a:t>
            </a:r>
            <a:endParaRPr lang="en-US" dirty="0"/>
          </a:p>
        </p:txBody>
      </p:sp>
      <p:sp>
        <p:nvSpPr>
          <p:cNvPr id="4" name="Text Placeholder 3"/>
          <p:cNvSpPr>
            <a:spLocks noGrp="1"/>
          </p:cNvSpPr>
          <p:nvPr>
            <p:ph type="body"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490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35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660400" y="303213"/>
            <a:ext cx="8291513" cy="869950"/>
          </a:xfrm>
        </p:spPr>
        <p:txBody>
          <a:bodyPr/>
          <a:lstStyle/>
          <a:p>
            <a:pPr eaLnBrk="1" hangingPunct="1">
              <a:lnSpc>
                <a:spcPts val="3200"/>
              </a:lnSpc>
            </a:pPr>
            <a:r>
              <a:rPr lang="en-US" sz="3200" b="1" dirty="0" smtClean="0">
                <a:solidFill>
                  <a:srgbClr val="FF0000"/>
                </a:solidFill>
                <a:latin typeface="Goudy Old Style" pitchFamily="18" charset="0"/>
                <a:ea typeface="ＭＳ Ｐゴシック" pitchFamily="34" charset="-128"/>
              </a:rPr>
              <a:t>Performance Index Framework</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D2869C0F-3F29-496A-8DD6-3CCAE52CFF41}" type="slidenum">
              <a:rPr lang="en-US" sz="1200" smtClean="0">
                <a:solidFill>
                  <a:srgbClr val="FFFFFF"/>
                </a:solidFill>
                <a:latin typeface="Tw Cen MT" pitchFamily="34" charset="0"/>
              </a:rPr>
              <a:pPr eaLnBrk="1" hangingPunct="1">
                <a:lnSpc>
                  <a:spcPct val="80000"/>
                </a:lnSpc>
              </a:pPr>
              <a:t>3</a:t>
            </a:fld>
            <a:endParaRPr lang="en-US" sz="1200" smtClean="0">
              <a:solidFill>
                <a:srgbClr val="FFFFFF"/>
              </a:solidFill>
              <a:latin typeface="Tw Cen MT" pitchFamily="34" charset="0"/>
            </a:endParaRPr>
          </a:p>
        </p:txBody>
      </p:sp>
      <p:sp>
        <p:nvSpPr>
          <p:cNvPr id="11268" name="Rectangle 5"/>
          <p:cNvSpPr>
            <a:spLocks noChangeArrowheads="1"/>
          </p:cNvSpPr>
          <p:nvPr/>
        </p:nvSpPr>
        <p:spPr bwMode="auto">
          <a:xfrm>
            <a:off x="731838" y="1657350"/>
            <a:ext cx="774858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300"/>
              </a:lnSpc>
              <a:buClr>
                <a:srgbClr val="C45816"/>
              </a:buClr>
              <a:buSzPct val="150000"/>
            </a:pPr>
            <a:r>
              <a:rPr lang="en-US" sz="1900">
                <a:latin typeface="Calibri" pitchFamily="34" charset="0"/>
              </a:rPr>
              <a:t>For 2013 and beyond, a framework of four Performance Indexes will include a broad set of measures that provide a comprehensive evaluation of the entire campus or district.</a:t>
            </a:r>
          </a:p>
        </p:txBody>
      </p:sp>
      <p:graphicFrame>
        <p:nvGraphicFramePr>
          <p:cNvPr id="39" name="Content Placeholder 3"/>
          <p:cNvGraphicFramePr>
            <a:graphicFrameLocks noGrp="1"/>
          </p:cNvGraphicFramePr>
          <p:nvPr>
            <p:ph idx="4294967295"/>
          </p:nvPr>
        </p:nvGraphicFramePr>
        <p:xfrm>
          <a:off x="662776" y="2483916"/>
          <a:ext cx="7325248" cy="406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5"/>
          <p:cNvGrpSpPr>
            <a:grpSpLocks/>
          </p:cNvGrpSpPr>
          <p:nvPr/>
        </p:nvGrpSpPr>
        <p:grpSpPr bwMode="auto">
          <a:xfrm>
            <a:off x="3492500" y="2509838"/>
            <a:ext cx="1563688" cy="1009650"/>
            <a:chOff x="2868830" y="39818"/>
            <a:chExt cx="1564393" cy="1009834"/>
          </a:xfrm>
        </p:grpSpPr>
        <p:sp>
          <p:nvSpPr>
            <p:cNvPr id="41" name="Oval 40"/>
            <p:cNvSpPr/>
            <p:nvPr/>
          </p:nvSpPr>
          <p:spPr>
            <a:xfrm>
              <a:off x="2868830" y="39818"/>
              <a:ext cx="1564393" cy="1009834"/>
            </a:xfrm>
            <a:prstGeom prst="ellipse">
              <a:avLst/>
            </a:prstGeom>
            <a:solidFill>
              <a:srgbClr val="CADAA9"/>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Oval 4"/>
            <p:cNvSpPr/>
            <p:nvPr/>
          </p:nvSpPr>
          <p:spPr>
            <a:xfrm>
              <a:off x="3097533" y="187482"/>
              <a:ext cx="1106987" cy="714505"/>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US" sz="1400" b="1" dirty="0">
                  <a:solidFill>
                    <a:schemeClr val="tx1"/>
                  </a:solidFill>
                  <a:latin typeface="Calibri" pitchFamily="34" charset="0"/>
                  <a:cs typeface="Calibri" pitchFamily="34" charset="0"/>
                </a:rPr>
                <a:t>Student Achievement</a:t>
              </a:r>
            </a:p>
            <a:p>
              <a:pPr algn="ctr" defTabSz="622300">
                <a:lnSpc>
                  <a:spcPct val="90000"/>
                </a:lnSpc>
                <a:spcAft>
                  <a:spcPct val="35000"/>
                </a:spcAft>
                <a:defRPr/>
              </a:pPr>
              <a:r>
                <a:rPr lang="en-US" sz="1400" b="1" dirty="0">
                  <a:solidFill>
                    <a:schemeClr val="tx1"/>
                  </a:solidFill>
                  <a:latin typeface="Calibri" pitchFamily="34" charset="0"/>
                  <a:cs typeface="Calibri" pitchFamily="34" charset="0"/>
                </a:rPr>
                <a:t>Index I</a:t>
              </a:r>
            </a:p>
          </p:txBody>
        </p:sp>
      </p:grpSp>
      <p:grpSp>
        <p:nvGrpSpPr>
          <p:cNvPr id="3" name="Group 15"/>
          <p:cNvGrpSpPr>
            <a:grpSpLocks/>
          </p:cNvGrpSpPr>
          <p:nvPr/>
        </p:nvGrpSpPr>
        <p:grpSpPr bwMode="auto">
          <a:xfrm>
            <a:off x="5321300" y="4033838"/>
            <a:ext cx="1957388" cy="1009650"/>
            <a:chOff x="4650565" y="1518986"/>
            <a:chExt cx="1957862" cy="1009834"/>
          </a:xfrm>
        </p:grpSpPr>
        <p:sp>
          <p:nvSpPr>
            <p:cNvPr id="44" name="Oval 43"/>
            <p:cNvSpPr/>
            <p:nvPr/>
          </p:nvSpPr>
          <p:spPr>
            <a:xfrm>
              <a:off x="4650565" y="1518986"/>
              <a:ext cx="1957862" cy="1009834"/>
            </a:xfrm>
            <a:prstGeom prst="ellipse">
              <a:avLst/>
            </a:prstGeom>
            <a:solidFill>
              <a:srgbClr val="729FDC"/>
            </a:solidFill>
          </p:spPr>
          <p:style>
            <a:lnRef idx="2">
              <a:schemeClr val="lt1">
                <a:hueOff val="0"/>
                <a:satOff val="0"/>
                <a:lumOff val="0"/>
                <a:alphaOff val="0"/>
              </a:schemeClr>
            </a:lnRef>
            <a:fillRef idx="1">
              <a:scrgbClr r="0" g="0" b="0"/>
            </a:fillRef>
            <a:effectRef idx="0">
              <a:schemeClr val="accent2">
                <a:hueOff val="1560506"/>
                <a:satOff val="-1946"/>
                <a:lumOff val="458"/>
                <a:alphaOff val="0"/>
              </a:schemeClr>
            </a:effectRef>
            <a:fontRef idx="minor">
              <a:schemeClr val="lt1"/>
            </a:fontRef>
          </p:style>
        </p:sp>
        <p:sp>
          <p:nvSpPr>
            <p:cNvPr id="45" name="Oval 4"/>
            <p:cNvSpPr/>
            <p:nvPr/>
          </p:nvSpPr>
          <p:spPr>
            <a:xfrm>
              <a:off x="4937973" y="1666650"/>
              <a:ext cx="1383047" cy="714505"/>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US" sz="1400" b="1" dirty="0">
                  <a:solidFill>
                    <a:schemeClr val="tx1"/>
                  </a:solidFill>
                  <a:latin typeface="Calibri" pitchFamily="34" charset="0"/>
                  <a:cs typeface="Calibri" pitchFamily="34" charset="0"/>
                </a:rPr>
                <a:t>Student Progress</a:t>
              </a:r>
            </a:p>
            <a:p>
              <a:pPr algn="ctr" defTabSz="711200">
                <a:lnSpc>
                  <a:spcPct val="90000"/>
                </a:lnSpc>
                <a:spcAft>
                  <a:spcPct val="35000"/>
                </a:spcAft>
                <a:defRPr/>
              </a:pPr>
              <a:r>
                <a:rPr lang="en-US" sz="1400" b="1" dirty="0">
                  <a:solidFill>
                    <a:schemeClr val="tx1"/>
                  </a:solidFill>
                  <a:latin typeface="Calibri" pitchFamily="34" charset="0"/>
                  <a:cs typeface="Calibri" pitchFamily="34" charset="0"/>
                </a:rPr>
                <a:t>Index 2</a:t>
              </a:r>
            </a:p>
          </p:txBody>
        </p:sp>
      </p:grpSp>
      <p:grpSp>
        <p:nvGrpSpPr>
          <p:cNvPr id="5" name="Group 24"/>
          <p:cNvGrpSpPr>
            <a:grpSpLocks/>
          </p:cNvGrpSpPr>
          <p:nvPr/>
        </p:nvGrpSpPr>
        <p:grpSpPr bwMode="auto">
          <a:xfrm>
            <a:off x="3568700" y="5481638"/>
            <a:ext cx="1563688" cy="1009650"/>
            <a:chOff x="2868830" y="2960627"/>
            <a:chExt cx="1564393" cy="1009834"/>
          </a:xfrm>
        </p:grpSpPr>
        <p:sp>
          <p:nvSpPr>
            <p:cNvPr id="47" name="Oval 46"/>
            <p:cNvSpPr/>
            <p:nvPr/>
          </p:nvSpPr>
          <p:spPr>
            <a:xfrm>
              <a:off x="2868830" y="2960627"/>
              <a:ext cx="1564393" cy="1009834"/>
            </a:xfrm>
            <a:prstGeom prst="ellipse">
              <a:avLst/>
            </a:prstGeom>
            <a:solidFill>
              <a:srgbClr val="927AAD"/>
            </a:solidFill>
          </p:spPr>
          <p:style>
            <a:lnRef idx="2">
              <a:schemeClr val="lt1">
                <a:hueOff val="0"/>
                <a:satOff val="0"/>
                <a:lumOff val="0"/>
                <a:alphaOff val="0"/>
              </a:schemeClr>
            </a:lnRef>
            <a:fillRef idx="1">
              <a:scrgbClr r="0" g="0" b="0"/>
            </a:fillRef>
            <a:effectRef idx="0">
              <a:schemeClr val="accent2">
                <a:hueOff val="3121013"/>
                <a:satOff val="-3893"/>
                <a:lumOff val="915"/>
                <a:alphaOff val="0"/>
              </a:schemeClr>
            </a:effectRef>
            <a:fontRef idx="minor">
              <a:schemeClr val="lt1"/>
            </a:fontRef>
          </p:style>
        </p:sp>
        <p:sp>
          <p:nvSpPr>
            <p:cNvPr id="48" name="Oval 4"/>
            <p:cNvSpPr/>
            <p:nvPr/>
          </p:nvSpPr>
          <p:spPr>
            <a:xfrm>
              <a:off x="3097533" y="3108291"/>
              <a:ext cx="1106987" cy="714505"/>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US" sz="1400" b="1" dirty="0">
                  <a:solidFill>
                    <a:schemeClr val="tx1"/>
                  </a:solidFill>
                  <a:latin typeface="Calibri" pitchFamily="34" charset="0"/>
                  <a:cs typeface="Calibri" pitchFamily="34" charset="0"/>
                </a:rPr>
                <a:t>Closing Performance Gaps</a:t>
              </a:r>
            </a:p>
            <a:p>
              <a:pPr algn="ctr" defTabSz="711200">
                <a:lnSpc>
                  <a:spcPct val="90000"/>
                </a:lnSpc>
                <a:spcAft>
                  <a:spcPct val="35000"/>
                </a:spcAft>
                <a:defRPr/>
              </a:pPr>
              <a:r>
                <a:rPr lang="en-US" sz="1400" b="1" dirty="0">
                  <a:solidFill>
                    <a:schemeClr val="tx1"/>
                  </a:solidFill>
                  <a:latin typeface="Calibri" pitchFamily="34" charset="0"/>
                  <a:cs typeface="Calibri" pitchFamily="34" charset="0"/>
                </a:rPr>
                <a:t>Index 3</a:t>
              </a:r>
            </a:p>
          </p:txBody>
        </p:sp>
      </p:grpSp>
      <p:grpSp>
        <p:nvGrpSpPr>
          <p:cNvPr id="6" name="Group 28"/>
          <p:cNvGrpSpPr>
            <a:grpSpLocks/>
          </p:cNvGrpSpPr>
          <p:nvPr/>
        </p:nvGrpSpPr>
        <p:grpSpPr bwMode="auto">
          <a:xfrm>
            <a:off x="1435100" y="4014788"/>
            <a:ext cx="1911350" cy="1009650"/>
            <a:chOff x="677477" y="1519009"/>
            <a:chExt cx="1911475" cy="1009834"/>
          </a:xfrm>
        </p:grpSpPr>
        <p:sp>
          <p:nvSpPr>
            <p:cNvPr id="50" name="Oval 49"/>
            <p:cNvSpPr/>
            <p:nvPr/>
          </p:nvSpPr>
          <p:spPr>
            <a:xfrm>
              <a:off x="677477" y="1519009"/>
              <a:ext cx="1911475" cy="1009834"/>
            </a:xfrm>
            <a:prstGeom prst="ellipse">
              <a:avLst/>
            </a:prstGeom>
            <a:solidFill>
              <a:srgbClr val="CD736B"/>
            </a:solidFill>
          </p:spPr>
          <p:style>
            <a:lnRef idx="2">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sp>
        <p:sp>
          <p:nvSpPr>
            <p:cNvPr id="51" name="Oval 4"/>
            <p:cNvSpPr/>
            <p:nvPr/>
          </p:nvSpPr>
          <p:spPr>
            <a:xfrm>
              <a:off x="1033100" y="1666673"/>
              <a:ext cx="1352638" cy="714505"/>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US" sz="1400" b="1" dirty="0">
                  <a:solidFill>
                    <a:schemeClr val="tx1"/>
                  </a:solidFill>
                  <a:latin typeface="Calibri" pitchFamily="34" charset="0"/>
                  <a:cs typeface="Calibri" pitchFamily="34" charset="0"/>
                </a:rPr>
                <a:t>Postsecondary Readiness</a:t>
              </a:r>
            </a:p>
            <a:p>
              <a:pPr algn="ctr" defTabSz="711200">
                <a:lnSpc>
                  <a:spcPct val="90000"/>
                </a:lnSpc>
                <a:spcAft>
                  <a:spcPct val="35000"/>
                </a:spcAft>
                <a:defRPr/>
              </a:pPr>
              <a:r>
                <a:rPr lang="en-US" sz="1400" b="1" dirty="0">
                  <a:solidFill>
                    <a:schemeClr val="tx1"/>
                  </a:solidFill>
                  <a:latin typeface="Calibri" pitchFamily="34" charset="0"/>
                  <a:cs typeface="Calibri" pitchFamily="34" charset="0"/>
                </a:rPr>
                <a:t>Index 4</a:t>
              </a:r>
            </a:p>
          </p:txBody>
        </p:sp>
      </p:grpSp>
      <p:sp>
        <p:nvSpPr>
          <p:cNvPr id="52" name="Circular Arrow 51"/>
          <p:cNvSpPr/>
          <p:nvPr/>
        </p:nvSpPr>
        <p:spPr>
          <a:xfrm rot="1472403">
            <a:off x="4568825" y="2884488"/>
            <a:ext cx="1771650" cy="1536700"/>
          </a:xfrm>
          <a:prstGeom prst="circularArrow">
            <a:avLst>
              <a:gd name="adj1" fmla="val 12500"/>
              <a:gd name="adj2" fmla="val 1142319"/>
              <a:gd name="adj3" fmla="val 20457681"/>
              <a:gd name="adj4" fmla="val 14534864"/>
              <a:gd name="adj5" fmla="val 12500"/>
            </a:avLst>
          </a:prstGeom>
          <a:solidFill>
            <a:srgbClr val="CADA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3" name="Circular Arrow 52"/>
          <p:cNvSpPr/>
          <p:nvPr/>
        </p:nvSpPr>
        <p:spPr>
          <a:xfrm rot="7341569">
            <a:off x="4719638" y="4348163"/>
            <a:ext cx="1771650" cy="1536700"/>
          </a:xfrm>
          <a:prstGeom prst="circularArrow">
            <a:avLst>
              <a:gd name="adj1" fmla="val 12500"/>
              <a:gd name="adj2" fmla="val 1142319"/>
              <a:gd name="adj3" fmla="val 20457681"/>
              <a:gd name="adj4" fmla="val 14534864"/>
              <a:gd name="adj5" fmla="val 12500"/>
            </a:avLst>
          </a:prstGeom>
          <a:solidFill>
            <a:srgbClr val="729F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4" name="Circular Arrow 53"/>
          <p:cNvSpPr/>
          <p:nvPr/>
        </p:nvSpPr>
        <p:spPr>
          <a:xfrm rot="11558473">
            <a:off x="2413000" y="4437063"/>
            <a:ext cx="1770063" cy="1536700"/>
          </a:xfrm>
          <a:prstGeom prst="circularArrow">
            <a:avLst>
              <a:gd name="adj1" fmla="val 12500"/>
              <a:gd name="adj2" fmla="val 1142319"/>
              <a:gd name="adj3" fmla="val 20457681"/>
              <a:gd name="adj4" fmla="val 14534864"/>
              <a:gd name="adj5" fmla="val 12500"/>
            </a:avLst>
          </a:prstGeom>
          <a:solidFill>
            <a:srgbClr val="8B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1662579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Effect transition="in" filter="fade">
                                      <p:cBhvr>
                                        <p:cTn id="16" dur="1000"/>
                                        <p:tgtEl>
                                          <p:spTgt spid="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000" fill="hold"/>
                                        <p:tgtEl>
                                          <p:spTgt spid="53"/>
                                        </p:tgtEl>
                                        <p:attrNameLst>
                                          <p:attrName>ppt_w</p:attrName>
                                        </p:attrNameLst>
                                      </p:cBhvr>
                                      <p:tavLst>
                                        <p:tav tm="0">
                                          <p:val>
                                            <p:fltVal val="0"/>
                                          </p:val>
                                        </p:tav>
                                        <p:tav tm="100000">
                                          <p:val>
                                            <p:strVal val="#ppt_w"/>
                                          </p:val>
                                        </p:tav>
                                      </p:tavLst>
                                    </p:anim>
                                    <p:anim calcmode="lin" valueType="num">
                                      <p:cBhvr>
                                        <p:cTn id="29" dur="1000" fill="hold"/>
                                        <p:tgtEl>
                                          <p:spTgt spid="53"/>
                                        </p:tgtEl>
                                        <p:attrNameLst>
                                          <p:attrName>ppt_h</p:attrName>
                                        </p:attrNameLst>
                                      </p:cBhvr>
                                      <p:tavLst>
                                        <p:tav tm="0">
                                          <p:val>
                                            <p:fltVal val="0"/>
                                          </p:val>
                                        </p:tav>
                                        <p:tav tm="100000">
                                          <p:val>
                                            <p:strVal val="#ppt_h"/>
                                          </p:val>
                                        </p:tav>
                                      </p:tavLst>
                                    </p:anim>
                                    <p:animEffect transition="in" filter="fade">
                                      <p:cBhvr>
                                        <p:cTn id="30" dur="1000"/>
                                        <p:tgtEl>
                                          <p:spTgt spid="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Effect transition="in" filter="fade">
                                      <p:cBhvr>
                                        <p:cTn id="37" dur="1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1000" fill="hold"/>
                                        <p:tgtEl>
                                          <p:spTgt spid="54"/>
                                        </p:tgtEl>
                                        <p:attrNameLst>
                                          <p:attrName>ppt_w</p:attrName>
                                        </p:attrNameLst>
                                      </p:cBhvr>
                                      <p:tavLst>
                                        <p:tav tm="0">
                                          <p:val>
                                            <p:fltVal val="0"/>
                                          </p:val>
                                        </p:tav>
                                        <p:tav tm="100000">
                                          <p:val>
                                            <p:strVal val="#ppt_w"/>
                                          </p:val>
                                        </p:tav>
                                      </p:tavLst>
                                    </p:anim>
                                    <p:anim calcmode="lin" valueType="num">
                                      <p:cBhvr>
                                        <p:cTn id="43" dur="1000" fill="hold"/>
                                        <p:tgtEl>
                                          <p:spTgt spid="54"/>
                                        </p:tgtEl>
                                        <p:attrNameLst>
                                          <p:attrName>ppt_h</p:attrName>
                                        </p:attrNameLst>
                                      </p:cBhvr>
                                      <p:tavLst>
                                        <p:tav tm="0">
                                          <p:val>
                                            <p:fltVal val="0"/>
                                          </p:val>
                                        </p:tav>
                                        <p:tav tm="100000">
                                          <p:val>
                                            <p:strVal val="#ppt_h"/>
                                          </p:val>
                                        </p:tav>
                                      </p:tavLst>
                                    </p:anim>
                                    <p:animEffect transition="in" filter="fade">
                                      <p:cBhvr>
                                        <p:cTn id="44" dur="1000"/>
                                        <p:tgtEl>
                                          <p:spTgt spid="5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diamond(in)">
                                      <p:cBhvr>
                                        <p:cTn id="56" dur="1000"/>
                                        <p:tgtEl>
                                          <p:spTgt spid="3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52"/>
                                        </p:tgtEl>
                                      </p:cBhvr>
                                    </p:animEffect>
                                    <p:set>
                                      <p:cBhvr>
                                        <p:cTn id="61" dur="1" fill="hold">
                                          <p:stCondLst>
                                            <p:cond delay="499"/>
                                          </p:stCondLst>
                                        </p:cTn>
                                        <p:tgtEl>
                                          <p:spTgt spid="5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3"/>
                                        </p:tgtEl>
                                      </p:cBhvr>
                                    </p:animEffect>
                                    <p:set>
                                      <p:cBhvr>
                                        <p:cTn id="64" dur="1" fill="hold">
                                          <p:stCondLst>
                                            <p:cond delay="499"/>
                                          </p:stCondLst>
                                        </p:cTn>
                                        <p:tgtEl>
                                          <p:spTgt spid="5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4"/>
                                        </p:tgtEl>
                                      </p:cBhvr>
                                    </p:animEffect>
                                    <p:set>
                                      <p:cBhvr>
                                        <p:cTn id="6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Rating Labels?</a:t>
            </a:r>
            <a:endParaRPr lang="en-US" dirty="0"/>
          </a:p>
        </p:txBody>
      </p:sp>
      <p:sp>
        <p:nvSpPr>
          <p:cNvPr id="6" name="Content Placeholder 5"/>
          <p:cNvSpPr>
            <a:spLocks noGrp="1"/>
          </p:cNvSpPr>
          <p:nvPr>
            <p:ph idx="1"/>
          </p:nvPr>
        </p:nvSpPr>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712200" cy="286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43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229600" cy="1143000"/>
          </a:xfrm>
        </p:spPr>
        <p:txBody>
          <a:bodyPr/>
          <a:lstStyle/>
          <a:p>
            <a:r>
              <a:rPr lang="en-US" dirty="0" smtClean="0"/>
              <a:t>Implications</a:t>
            </a:r>
            <a:endParaRPr lang="en-US" dirty="0"/>
          </a:p>
        </p:txBody>
      </p:sp>
      <p:sp>
        <p:nvSpPr>
          <p:cNvPr id="6" name="Content Placeholder 5"/>
          <p:cNvSpPr>
            <a:spLocks noGrp="1"/>
          </p:cNvSpPr>
          <p:nvPr>
            <p:ph idx="1"/>
          </p:nvPr>
        </p:nvSpPr>
        <p:spPr>
          <a:xfrm>
            <a:off x="457200" y="1371600"/>
            <a:ext cx="8229600" cy="4525963"/>
          </a:xfrm>
        </p:spPr>
        <p:txBody>
          <a:bodyPr/>
          <a:lstStyle/>
          <a:p>
            <a:r>
              <a:rPr lang="en-US" dirty="0" smtClean="0"/>
              <a:t> A focus on every kid and perhaps a renewed emphasis on SLR.</a:t>
            </a:r>
          </a:p>
          <a:p>
            <a:r>
              <a:rPr lang="en-US" dirty="0" smtClean="0"/>
              <a:t>Growth mindset at the secondary level?</a:t>
            </a:r>
          </a:p>
          <a:p>
            <a:r>
              <a:rPr lang="en-US" dirty="0" smtClean="0"/>
              <a:t>A renewed emphasis on serving the brightest and high achieving students.</a:t>
            </a:r>
          </a:p>
          <a:p>
            <a:r>
              <a:rPr lang="en-US" dirty="0" smtClean="0"/>
              <a:t>Not easy for stakeholders to understand</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65941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381000" y="1371600"/>
            <a:ext cx="8229600" cy="4525963"/>
          </a:xfrm>
        </p:spPr>
        <p:txBody>
          <a:bodyPr/>
          <a:lstStyle/>
          <a:p>
            <a:r>
              <a:rPr lang="en-US" dirty="0"/>
              <a:t>Lead4ward -- </a:t>
            </a:r>
            <a:r>
              <a:rPr lang="en-US" dirty="0">
                <a:hlinkClick r:id="rId2"/>
              </a:rPr>
              <a:t>http://lead4ward.com</a:t>
            </a:r>
            <a:r>
              <a:rPr lang="en-US" dirty="0" smtClean="0">
                <a:hlinkClick r:id="rId2"/>
              </a:rPr>
              <a:t>/</a:t>
            </a:r>
            <a:endParaRPr lang="en-US" dirty="0" smtClean="0"/>
          </a:p>
          <a:p>
            <a:endParaRPr lang="en-US" dirty="0"/>
          </a:p>
          <a:p>
            <a:r>
              <a:rPr lang="en-US" dirty="0" smtClean="0"/>
              <a:t>TEA Accountability </a:t>
            </a:r>
          </a:p>
          <a:p>
            <a:pPr marL="0" indent="0">
              <a:buNone/>
            </a:pPr>
            <a:r>
              <a:rPr lang="en-US" dirty="0">
                <a:hlinkClick r:id="rId3"/>
              </a:rPr>
              <a:t>http://</a:t>
            </a:r>
            <a:r>
              <a:rPr lang="en-US" dirty="0" smtClean="0">
                <a:hlinkClick r:id="rId3"/>
              </a:rPr>
              <a:t>ritter.tea.state.tx.us/perfreport/account/2013/index.html</a:t>
            </a:r>
            <a:endParaRPr lang="en-US" dirty="0" smtClean="0"/>
          </a:p>
          <a:p>
            <a:pPr marL="0" indent="0">
              <a:buNone/>
            </a:pPr>
            <a:endParaRPr lang="en-US" dirty="0"/>
          </a:p>
        </p:txBody>
      </p:sp>
    </p:spTree>
    <p:extLst>
      <p:ext uri="{BB962C8B-B14F-4D97-AF65-F5344CB8AC3E}">
        <p14:creationId xmlns:p14="http://schemas.microsoft.com/office/powerpoint/2010/main" val="225319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ea typeface="ＭＳ Ｐゴシック" pitchFamily="34" charset="-128"/>
            </a:endParaRPr>
          </a:p>
        </p:txBody>
      </p:sp>
      <p:sp>
        <p:nvSpPr>
          <p:cNvPr id="3" name="Text Placeholder 2"/>
          <p:cNvSpPr>
            <a:spLocks noGrp="1"/>
          </p:cNvSpPr>
          <p:nvPr>
            <p:ph type="body" idx="2"/>
          </p:nvPr>
        </p:nvSpPr>
        <p:spPr/>
        <p:txBody>
          <a:bodyPr/>
          <a:lstStyle/>
          <a:p>
            <a:pPr>
              <a:defRPr/>
            </a:pPr>
            <a:endParaRPr lang="en-US"/>
          </a:p>
        </p:txBody>
      </p:sp>
      <p:sp>
        <p:nvSpPr>
          <p:cNvPr id="15364" name="Content Placeholder 3"/>
          <p:cNvSpPr>
            <a:spLocks noGrp="1"/>
          </p:cNvSpPr>
          <p:nvPr>
            <p:ph sz="quarter" idx="1"/>
          </p:nvPr>
        </p:nvSpPr>
        <p:spPr/>
        <p:txBody>
          <a:bodyPr/>
          <a:lstStyle/>
          <a:p>
            <a:endParaRPr lang="en-US" smtClean="0">
              <a:ea typeface="ＭＳ Ｐゴシック" pitchFamily="34" charset="-128"/>
            </a:endParaRPr>
          </a:p>
        </p:txBody>
      </p:sp>
      <p:sp>
        <p:nvSpPr>
          <p:cNvPr id="5" name="Slide Number Placeholder 4"/>
          <p:cNvSpPr>
            <a:spLocks noGrp="1"/>
          </p:cNvSpPr>
          <p:nvPr>
            <p:ph type="sldNum" sz="quarter" idx="12"/>
          </p:nvPr>
        </p:nvSpPr>
        <p:spPr/>
        <p:txBody>
          <a:bodyPr>
            <a:normAutofit lnSpcReduction="10000"/>
          </a:bodyPr>
          <a:lstStyle/>
          <a:p>
            <a:pPr>
              <a:defRPr/>
            </a:pPr>
            <a:fld id="{8ED6449F-8AB7-4758-8EF0-AB1BB8CFA1D1}" type="slidenum">
              <a:rPr lang="en-US" smtClean="0"/>
              <a:pPr>
                <a:defRPr/>
              </a:pPr>
              <a:t>4</a:t>
            </a:fld>
            <a:endParaRPr lang="en-US"/>
          </a:p>
        </p:txBody>
      </p:sp>
      <p:pic>
        <p:nvPicPr>
          <p:cNvPr id="153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0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AF4BC80B-53D7-495F-B959-8ECAC73A9400}" type="slidenum">
              <a:rPr lang="en-US" sz="1200" smtClean="0">
                <a:solidFill>
                  <a:srgbClr val="FFFFFF"/>
                </a:solidFill>
                <a:latin typeface="Tw Cen MT" pitchFamily="34" charset="0"/>
              </a:rPr>
              <a:pPr eaLnBrk="1" hangingPunct="1">
                <a:lnSpc>
                  <a:spcPct val="80000"/>
                </a:lnSpc>
              </a:pPr>
              <a:t>5</a:t>
            </a:fld>
            <a:endParaRPr lang="en-US" sz="1200" smtClean="0">
              <a:solidFill>
                <a:srgbClr val="FFFFFF"/>
              </a:solidFill>
              <a:latin typeface="Tw Cen MT" pitchFamily="34" charset="0"/>
            </a:endParaRPr>
          </a:p>
        </p:txBody>
      </p:sp>
      <p:sp>
        <p:nvSpPr>
          <p:cNvPr id="39939" name="Title 3"/>
          <p:cNvSpPr>
            <a:spLocks noGrp="1"/>
          </p:cNvSpPr>
          <p:nvPr>
            <p:ph type="title"/>
          </p:nvPr>
        </p:nvSpPr>
        <p:spPr>
          <a:xfrm>
            <a:off x="581025" y="282575"/>
            <a:ext cx="8321675" cy="869950"/>
          </a:xfrm>
        </p:spPr>
        <p:txBody>
          <a:bodyPr/>
          <a:lstStyle/>
          <a:p>
            <a:pPr algn="ctr" eaLnBrk="1" hangingPunct="1">
              <a:lnSpc>
                <a:spcPts val="3200"/>
              </a:lnSpc>
            </a:pPr>
            <a:r>
              <a:rPr lang="en-US" sz="3000" b="1" dirty="0" smtClean="0">
                <a:solidFill>
                  <a:srgbClr val="FF0000"/>
                </a:solidFill>
                <a:latin typeface="Goudy Old Style" pitchFamily="18" charset="0"/>
                <a:ea typeface="ＭＳ Ｐゴシック" pitchFamily="34" charset="-128"/>
              </a:rPr>
              <a:t>Overview of Proposed Performance Index Framework (Old Version)</a:t>
            </a:r>
          </a:p>
        </p:txBody>
      </p:sp>
      <p:sp>
        <p:nvSpPr>
          <p:cNvPr id="13" name="Rectangle 12"/>
          <p:cNvSpPr/>
          <p:nvPr/>
        </p:nvSpPr>
        <p:spPr>
          <a:xfrm>
            <a:off x="5826125" y="1879600"/>
            <a:ext cx="1285875" cy="350838"/>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 name="Group 1"/>
          <p:cNvGrpSpPr/>
          <p:nvPr/>
        </p:nvGrpSpPr>
        <p:grpSpPr>
          <a:xfrm>
            <a:off x="1104900" y="1208087"/>
            <a:ext cx="6711950" cy="4887913"/>
            <a:chOff x="1216025" y="1682750"/>
            <a:chExt cx="6711950" cy="5019675"/>
          </a:xfrm>
        </p:grpSpPr>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682750"/>
              <a:ext cx="67119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94063" y="2914650"/>
              <a:ext cx="1517650" cy="2894013"/>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4902200" y="4913313"/>
              <a:ext cx="1355725" cy="44291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6330950" y="3255963"/>
              <a:ext cx="1485900" cy="180975"/>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6329363" y="3717925"/>
              <a:ext cx="1506537" cy="723900"/>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139804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 y="152400"/>
            <a:ext cx="8763000" cy="1326283"/>
          </a:xfrm>
        </p:spPr>
        <p:txBody>
          <a:bodyPr/>
          <a:lstStyle/>
          <a:p>
            <a:pPr marL="0" indent="0" algn="ctr">
              <a:buNone/>
            </a:pPr>
            <a:r>
              <a:rPr lang="en-US" b="1" dirty="0">
                <a:solidFill>
                  <a:srgbClr val="FF0000"/>
                </a:solidFill>
                <a:latin typeface="Goudy Old Style" pitchFamily="18" charset="0"/>
                <a:ea typeface="ＭＳ Ｐゴシック" pitchFamily="34" charset="-128"/>
              </a:rPr>
              <a:t>Overview of Proposed Performance Index </a:t>
            </a:r>
            <a:r>
              <a:rPr lang="en-US" b="1" dirty="0" smtClean="0">
                <a:solidFill>
                  <a:srgbClr val="FF0000"/>
                </a:solidFill>
                <a:latin typeface="Goudy Old Style" pitchFamily="18" charset="0"/>
                <a:ea typeface="ＭＳ Ｐゴシック" pitchFamily="34" charset="-128"/>
              </a:rPr>
              <a:t>Framework (As of Feb. 28</a:t>
            </a:r>
            <a:r>
              <a:rPr lang="en-US" b="1" baseline="30000" dirty="0" smtClean="0">
                <a:solidFill>
                  <a:srgbClr val="FF0000"/>
                </a:solidFill>
                <a:latin typeface="Goudy Old Style" pitchFamily="18" charset="0"/>
                <a:ea typeface="ＭＳ Ｐゴシック" pitchFamily="34" charset="-128"/>
              </a:rPr>
              <a:t>th</a:t>
            </a:r>
            <a:r>
              <a:rPr lang="en-US" b="1" dirty="0" smtClean="0">
                <a:solidFill>
                  <a:srgbClr val="FF0000"/>
                </a:solidFill>
                <a:latin typeface="Goudy Old Style" pitchFamily="18" charset="0"/>
                <a:ea typeface="ＭＳ Ｐゴシック" pitchFamily="34" charset="-128"/>
              </a:rPr>
              <a:t>, 2013)</a:t>
            </a:r>
            <a:endParaRPr lang="en-US" dirty="0"/>
          </a:p>
        </p:txBody>
      </p:sp>
      <p:sp>
        <p:nvSpPr>
          <p:cNvPr id="4" name="Text Placeholder 3"/>
          <p:cNvSpPr>
            <a:spLocks noGrp="1"/>
          </p:cNvSpPr>
          <p:nvPr>
            <p:ph type="body"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490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415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65909654-F90C-480A-AE08-86C7BB6237D0}" type="slidenum">
              <a:rPr lang="en-US" sz="1200" smtClean="0">
                <a:solidFill>
                  <a:srgbClr val="FFFFFF"/>
                </a:solidFill>
                <a:latin typeface="Tw Cen MT" pitchFamily="34" charset="0"/>
              </a:rPr>
              <a:pPr eaLnBrk="1" hangingPunct="1">
                <a:lnSpc>
                  <a:spcPct val="80000"/>
                </a:lnSpc>
              </a:pPr>
              <a:t>7</a:t>
            </a:fld>
            <a:endParaRPr lang="en-US" sz="1200" smtClean="0">
              <a:solidFill>
                <a:srgbClr val="FFFFFF"/>
              </a:solidFill>
              <a:latin typeface="Tw Cen MT" pitchFamily="34" charset="0"/>
            </a:endParaRPr>
          </a:p>
        </p:txBody>
      </p:sp>
      <p:sp>
        <p:nvSpPr>
          <p:cNvPr id="17411" name="Text Placeholder 5"/>
          <p:cNvSpPr txBox="1">
            <a:spLocks/>
          </p:cNvSpPr>
          <p:nvPr/>
        </p:nvSpPr>
        <p:spPr bwMode="auto">
          <a:xfrm>
            <a:off x="595313" y="1689100"/>
            <a:ext cx="82169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1947863" algn="l"/>
                <a:tab pos="2405063" algn="l"/>
              </a:tabLst>
              <a:defRPr sz="2400">
                <a:solidFill>
                  <a:schemeClr val="tx1"/>
                </a:solidFill>
                <a:latin typeface="Arial" charset="0"/>
                <a:cs typeface="Arial" charset="0"/>
              </a:defRPr>
            </a:lvl1pPr>
            <a:lvl2pPr marL="742950" indent="-285750" eaLnBrk="0" hangingPunct="0">
              <a:tabLst>
                <a:tab pos="1947863" algn="l"/>
                <a:tab pos="2405063" algn="l"/>
              </a:tabLst>
              <a:defRPr sz="2400">
                <a:solidFill>
                  <a:schemeClr val="tx1"/>
                </a:solidFill>
                <a:latin typeface="Arial" charset="0"/>
                <a:cs typeface="Arial" charset="0"/>
              </a:defRPr>
            </a:lvl2pPr>
            <a:lvl3pPr marL="1143000" indent="-228600" eaLnBrk="0" hangingPunct="0">
              <a:tabLst>
                <a:tab pos="1947863" algn="l"/>
                <a:tab pos="2405063" algn="l"/>
              </a:tabLst>
              <a:defRPr sz="2400">
                <a:solidFill>
                  <a:schemeClr val="tx1"/>
                </a:solidFill>
                <a:latin typeface="Arial" charset="0"/>
                <a:cs typeface="Arial" charset="0"/>
              </a:defRPr>
            </a:lvl3pPr>
            <a:lvl4pPr marL="1600200" indent="-228600" eaLnBrk="0" hangingPunct="0">
              <a:tabLst>
                <a:tab pos="1947863" algn="l"/>
                <a:tab pos="2405063" algn="l"/>
              </a:tabLst>
              <a:defRPr sz="2400">
                <a:solidFill>
                  <a:schemeClr val="tx1"/>
                </a:solidFill>
                <a:latin typeface="Arial" charset="0"/>
                <a:cs typeface="Arial" charset="0"/>
              </a:defRPr>
            </a:lvl4pPr>
            <a:lvl5pPr marL="2057400" indent="-228600" eaLnBrk="0" hangingPunct="0">
              <a:tabLst>
                <a:tab pos="1947863" algn="l"/>
                <a:tab pos="2405063" algn="l"/>
              </a:tabLst>
              <a:defRPr sz="2400">
                <a:solidFill>
                  <a:schemeClr val="tx1"/>
                </a:solidFill>
                <a:latin typeface="Arial" charset="0"/>
                <a:cs typeface="Arial" charset="0"/>
              </a:defRPr>
            </a:lvl5pPr>
            <a:lvl6pPr marL="25146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6pPr>
            <a:lvl7pPr marL="29718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7pPr>
            <a:lvl8pPr marL="34290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8pPr>
            <a:lvl9pPr marL="38862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9pPr>
          </a:lstStyle>
          <a:p>
            <a:pPr eaLnBrk="1" hangingPunct="1">
              <a:lnSpc>
                <a:spcPts val="2800"/>
              </a:lnSpc>
              <a:buClr>
                <a:srgbClr val="C45816"/>
              </a:buClr>
              <a:buSzPct val="150000"/>
            </a:pPr>
            <a:endParaRPr lang="en-US">
              <a:latin typeface="Calibri" pitchFamily="34" charset="0"/>
            </a:endParaRPr>
          </a:p>
        </p:txBody>
      </p:sp>
      <p:sp>
        <p:nvSpPr>
          <p:cNvPr id="17412" name="Title 3"/>
          <p:cNvSpPr>
            <a:spLocks noGrp="1"/>
          </p:cNvSpPr>
          <p:nvPr>
            <p:ph type="title"/>
          </p:nvPr>
        </p:nvSpPr>
        <p:spPr>
          <a:xfrm>
            <a:off x="669925" y="244475"/>
            <a:ext cx="7940675" cy="869950"/>
          </a:xfrm>
          <a:solidFill>
            <a:srgbClr val="CADAA9"/>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1: Student Achievement</a:t>
            </a:r>
          </a:p>
        </p:txBody>
      </p:sp>
      <p:sp>
        <p:nvSpPr>
          <p:cNvPr id="17413" name="Title 3"/>
          <p:cNvSpPr txBox="1">
            <a:spLocks/>
          </p:cNvSpPr>
          <p:nvPr/>
        </p:nvSpPr>
        <p:spPr bwMode="auto">
          <a:xfrm>
            <a:off x="914400" y="1447800"/>
            <a:ext cx="65071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ts val="3200"/>
              </a:lnSpc>
            </a:pPr>
            <a:r>
              <a:rPr lang="en-US" sz="1900" b="1" dirty="0">
                <a:solidFill>
                  <a:srgbClr val="FF0000"/>
                </a:solidFill>
                <a:latin typeface="Calibri" pitchFamily="34" charset="0"/>
                <a:ea typeface="ＭＳ Ｐゴシック" pitchFamily="34" charset="-128"/>
                <a:cs typeface="Calibri" pitchFamily="34" charset="0"/>
              </a:rPr>
              <a:t>Sample Campus STAAR Performance Results</a:t>
            </a:r>
          </a:p>
        </p:txBody>
      </p:sp>
      <p:graphicFrame>
        <p:nvGraphicFramePr>
          <p:cNvPr id="8" name="Table 7"/>
          <p:cNvGraphicFramePr>
            <a:graphicFrameLocks noGrp="1"/>
          </p:cNvGraphicFramePr>
          <p:nvPr>
            <p:extLst>
              <p:ext uri="{D42A27DB-BD31-4B8C-83A1-F6EECF244321}">
                <p14:modId xmlns:p14="http://schemas.microsoft.com/office/powerpoint/2010/main" val="338604081"/>
              </p:ext>
            </p:extLst>
          </p:nvPr>
        </p:nvGraphicFramePr>
        <p:xfrm>
          <a:off x="1066800" y="2198688"/>
          <a:ext cx="6726237" cy="3689351"/>
        </p:xfrm>
        <a:graphic>
          <a:graphicData uri="http://schemas.openxmlformats.org/drawingml/2006/table">
            <a:tbl>
              <a:tblPr/>
              <a:tblGrid>
                <a:gridCol w="3990860"/>
                <a:gridCol w="2735377"/>
              </a:tblGrid>
              <a:tr h="105409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Times New Roman" charset="0"/>
                          <a:cs typeface="Calibri" charset="0"/>
                        </a:rPr>
                        <a:t>STAAR Performance Results</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Times New Roman" charset="0"/>
                          <a:cs typeface="Calibri" charset="0"/>
                        </a:rPr>
                        <a:t>% Met Level II or III</a:t>
                      </a:r>
                      <a:endParaRPr kumimoji="0" lang="en-US" sz="1800" b="0" i="0" u="none" strike="noStrike" cap="none" normalizeH="0" baseline="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1"/>
                    </a:solidFill>
                  </a:tcPr>
                </a:tc>
              </a:tr>
              <a:tr h="527051">
                <a:tc>
                  <a:txBody>
                    <a:bodyPr/>
                    <a:lstStyle/>
                    <a:p>
                      <a:pPr marL="0" marR="0" lvl="0" indent="30480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charset="0"/>
                          <a:ea typeface="Times New Roman" charset="0"/>
                          <a:cs typeface="Calibri" charset="0"/>
                        </a:rPr>
                        <a:t> STAAR Reading </a:t>
                      </a:r>
                      <a:endParaRPr kumimoji="0" lang="en-US" sz="1800" b="0" i="0" u="none" strike="noStrike" cap="none" normalizeH="0" baseline="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Times New Roman" charset="0"/>
                          <a:cs typeface="Calibri" charset="0"/>
                        </a:rPr>
                        <a:t>50%</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27051">
                <a:tc>
                  <a:txBody>
                    <a:bodyPr/>
                    <a:lstStyle/>
                    <a:p>
                      <a:pPr marL="0" marR="0" lvl="0" indent="30480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charset="0"/>
                          <a:ea typeface="Times New Roman" charset="0"/>
                          <a:cs typeface="Calibri" charset="0"/>
                        </a:rPr>
                        <a:t>STAAR Mathematics </a:t>
                      </a:r>
                      <a:endParaRPr kumimoji="0" lang="en-US" sz="1800" b="0" i="0" u="none" strike="noStrike" cap="none" normalizeH="0" baseline="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Times New Roman" charset="0"/>
                          <a:cs typeface="Calibri" charset="0"/>
                        </a:rPr>
                        <a:t>38%</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27051">
                <a:tc>
                  <a:txBody>
                    <a:bodyPr/>
                    <a:lstStyle/>
                    <a:p>
                      <a:pPr marL="0" marR="0" lvl="0" indent="30480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Times New Roman" charset="0"/>
                          <a:cs typeface="Calibri" charset="0"/>
                        </a:rPr>
                        <a:t>STAAR Writing </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Times New Roman" charset="0"/>
                          <a:cs typeface="Calibri" charset="0"/>
                        </a:rPr>
                        <a:t>45%</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27051">
                <a:tc>
                  <a:txBody>
                    <a:bodyPr/>
                    <a:lstStyle/>
                    <a:p>
                      <a:pPr marL="0" marR="0" lvl="0" indent="30480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charset="0"/>
                          <a:ea typeface="Times New Roman" charset="0"/>
                          <a:cs typeface="Calibri" charset="0"/>
                        </a:rPr>
                        <a:t>STAAR Science </a:t>
                      </a:r>
                      <a:endParaRPr kumimoji="0" lang="en-US" sz="1800" b="0" i="0" u="none" strike="noStrike" cap="none" normalizeH="0" baseline="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Times New Roman" charset="0"/>
                          <a:cs typeface="Calibri" charset="0"/>
                        </a:rPr>
                        <a:t>25%</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27051">
                <a:tc>
                  <a:txBody>
                    <a:bodyPr/>
                    <a:lstStyle/>
                    <a:p>
                      <a:pPr marL="0" marR="0" lvl="0" indent="30480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charset="0"/>
                          <a:ea typeface="Times New Roman" charset="0"/>
                          <a:cs typeface="Calibri" charset="0"/>
                        </a:rPr>
                        <a:t>STAAR Social Studies </a:t>
                      </a:r>
                      <a:endParaRPr kumimoji="0" lang="en-US" sz="1800" b="0" i="0" u="none" strike="noStrike" cap="none" normalizeH="0" baseline="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Times New Roman" charset="0"/>
                          <a:cs typeface="Calibri" charset="0"/>
                        </a:rPr>
                        <a:t>83%</a:t>
                      </a:r>
                      <a:endParaRPr kumimoji="0" lang="en-US" sz="1800" b="0" i="0" u="none" strike="noStrike" cap="none" normalizeH="0" baseline="0" dirty="0" smtClean="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05513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660400" y="273050"/>
            <a:ext cx="7940675" cy="869950"/>
          </a:xfrm>
          <a:solidFill>
            <a:srgbClr val="CADAA9"/>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1: Student Achievement</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80F661C9-273C-4074-9CA9-F6D98EADCF7E}" type="slidenum">
              <a:rPr lang="en-US" sz="1200" smtClean="0">
                <a:solidFill>
                  <a:srgbClr val="FFFFFF"/>
                </a:solidFill>
                <a:latin typeface="Tw Cen MT" pitchFamily="34" charset="0"/>
              </a:rPr>
              <a:pPr eaLnBrk="1" hangingPunct="1">
                <a:lnSpc>
                  <a:spcPct val="80000"/>
                </a:lnSpc>
              </a:pPr>
              <a:t>8</a:t>
            </a:fld>
            <a:endParaRPr lang="en-US" sz="1200" smtClean="0">
              <a:solidFill>
                <a:srgbClr val="FFFFFF"/>
              </a:solidFill>
              <a:latin typeface="Tw Cen MT" pitchFamily="34" charset="0"/>
            </a:endParaRPr>
          </a:p>
        </p:txBody>
      </p:sp>
      <p:sp>
        <p:nvSpPr>
          <p:cNvPr id="18436" name="Text Placeholder 5"/>
          <p:cNvSpPr txBox="1">
            <a:spLocks/>
          </p:cNvSpPr>
          <p:nvPr/>
        </p:nvSpPr>
        <p:spPr bwMode="auto">
          <a:xfrm>
            <a:off x="595313" y="1689100"/>
            <a:ext cx="82169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1947863" algn="l"/>
                <a:tab pos="2405063" algn="l"/>
              </a:tabLst>
              <a:defRPr sz="2400">
                <a:solidFill>
                  <a:schemeClr val="tx1"/>
                </a:solidFill>
                <a:latin typeface="Arial" charset="0"/>
                <a:cs typeface="Arial" charset="0"/>
              </a:defRPr>
            </a:lvl1pPr>
            <a:lvl2pPr marL="742950" indent="-285750" eaLnBrk="0" hangingPunct="0">
              <a:tabLst>
                <a:tab pos="1947863" algn="l"/>
                <a:tab pos="2405063" algn="l"/>
              </a:tabLst>
              <a:defRPr sz="2400">
                <a:solidFill>
                  <a:schemeClr val="tx1"/>
                </a:solidFill>
                <a:latin typeface="Arial" charset="0"/>
                <a:cs typeface="Arial" charset="0"/>
              </a:defRPr>
            </a:lvl2pPr>
            <a:lvl3pPr marL="1143000" indent="-228600" eaLnBrk="0" hangingPunct="0">
              <a:tabLst>
                <a:tab pos="1947863" algn="l"/>
                <a:tab pos="2405063" algn="l"/>
              </a:tabLst>
              <a:defRPr sz="2400">
                <a:solidFill>
                  <a:schemeClr val="tx1"/>
                </a:solidFill>
                <a:latin typeface="Arial" charset="0"/>
                <a:cs typeface="Arial" charset="0"/>
              </a:defRPr>
            </a:lvl3pPr>
            <a:lvl4pPr marL="1600200" indent="-228600" eaLnBrk="0" hangingPunct="0">
              <a:tabLst>
                <a:tab pos="1947863" algn="l"/>
                <a:tab pos="2405063" algn="l"/>
              </a:tabLst>
              <a:defRPr sz="2400">
                <a:solidFill>
                  <a:schemeClr val="tx1"/>
                </a:solidFill>
                <a:latin typeface="Arial" charset="0"/>
                <a:cs typeface="Arial" charset="0"/>
              </a:defRPr>
            </a:lvl4pPr>
            <a:lvl5pPr marL="2057400" indent="-228600" eaLnBrk="0" hangingPunct="0">
              <a:tabLst>
                <a:tab pos="1947863" algn="l"/>
                <a:tab pos="2405063" algn="l"/>
              </a:tabLst>
              <a:defRPr sz="2400">
                <a:solidFill>
                  <a:schemeClr val="tx1"/>
                </a:solidFill>
                <a:latin typeface="Arial" charset="0"/>
                <a:cs typeface="Arial" charset="0"/>
              </a:defRPr>
            </a:lvl5pPr>
            <a:lvl6pPr marL="25146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6pPr>
            <a:lvl7pPr marL="29718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7pPr>
            <a:lvl8pPr marL="34290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8pPr>
            <a:lvl9pPr marL="38862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9pPr>
          </a:lstStyle>
          <a:p>
            <a:pPr eaLnBrk="1" hangingPunct="1">
              <a:lnSpc>
                <a:spcPts val="2800"/>
              </a:lnSpc>
              <a:buClr>
                <a:srgbClr val="C45816"/>
              </a:buClr>
              <a:buSzPct val="150000"/>
            </a:pPr>
            <a:endParaRPr lang="en-US">
              <a:latin typeface="Calibri" pitchFamily="34" charset="0"/>
            </a:endParaRPr>
          </a:p>
        </p:txBody>
      </p:sp>
      <p:sp>
        <p:nvSpPr>
          <p:cNvPr id="18437" name="Text Placeholder 2"/>
          <p:cNvSpPr>
            <a:spLocks noGrp="1"/>
          </p:cNvSpPr>
          <p:nvPr>
            <p:ph type="body" idx="1"/>
          </p:nvPr>
        </p:nvSpPr>
        <p:spPr>
          <a:xfrm>
            <a:off x="636588" y="1749425"/>
            <a:ext cx="8153400" cy="4867275"/>
          </a:xfrm>
        </p:spPr>
        <p:txBody>
          <a:bodyPr/>
          <a:lstStyle/>
          <a:p>
            <a:pPr marL="365125" indent="-255588" eaLnBrk="1" hangingPunct="1">
              <a:lnSpc>
                <a:spcPts val="2300"/>
              </a:lnSpc>
              <a:spcBef>
                <a:spcPct val="0"/>
              </a:spcBef>
              <a:buFont typeface="Wingdings 3" pitchFamily="18" charset="2"/>
              <a:buNone/>
            </a:pPr>
            <a:r>
              <a:rPr lang="en-US" sz="1900" b="1" smtClean="0">
                <a:latin typeface="Calibri" pitchFamily="34" charset="0"/>
                <a:ea typeface="ＭＳ Ｐゴシック" pitchFamily="34" charset="-128"/>
              </a:rPr>
              <a:t>STAAR Percent Met Level II Standard (2013 and Beyond)</a:t>
            </a:r>
          </a:p>
          <a:p>
            <a:pPr marL="365125" indent="-255588" eaLnBrk="1" hangingPunct="1">
              <a:lnSpc>
                <a:spcPts val="2300"/>
              </a:lnSpc>
              <a:spcBef>
                <a:spcPct val="0"/>
              </a:spcBef>
              <a:buClr>
                <a:srgbClr val="C45816"/>
              </a:buClr>
              <a:buSzPct val="150000"/>
              <a:buFont typeface="Wingdings" pitchFamily="2" charset="2"/>
              <a:buNone/>
            </a:pPr>
            <a:endParaRPr lang="en-US" sz="1900" smtClean="0">
              <a:latin typeface="Calibri" pitchFamily="34" charset="0"/>
              <a:ea typeface="ＭＳ Ｐゴシック" pitchFamily="34" charset="-128"/>
            </a:endParaRPr>
          </a:p>
          <a:p>
            <a:pPr marL="365125" indent="-255588" eaLnBrk="1" hangingPunct="1">
              <a:lnSpc>
                <a:spcPts val="2300"/>
              </a:lnSpc>
              <a:spcBef>
                <a:spcPct val="0"/>
              </a:spcBef>
              <a:buClr>
                <a:srgbClr val="C45816"/>
              </a:buClr>
              <a:buSzPct val="150000"/>
              <a:buFont typeface="Wingdings" pitchFamily="2" charset="2"/>
              <a:buChar char="§"/>
            </a:pPr>
            <a:r>
              <a:rPr lang="en-US" sz="1900" smtClean="0">
                <a:latin typeface="Calibri" pitchFamily="34" charset="0"/>
                <a:ea typeface="ＭＳ Ｐゴシック" pitchFamily="34" charset="-128"/>
              </a:rPr>
              <a:t> STAAR Grades 3-8 English and Spanish at final Level II performance standard for assessments administered in the spring;</a:t>
            </a:r>
          </a:p>
          <a:p>
            <a:pPr marL="365125" indent="-255588" eaLnBrk="1" hangingPunct="1">
              <a:lnSpc>
                <a:spcPts val="2300"/>
              </a:lnSpc>
              <a:spcBef>
                <a:spcPct val="0"/>
              </a:spcBef>
              <a:buClr>
                <a:srgbClr val="C45816"/>
              </a:buClr>
              <a:buSzPct val="150000"/>
              <a:buFont typeface="Wingdings" pitchFamily="2" charset="2"/>
              <a:buNone/>
            </a:pPr>
            <a:endParaRPr lang="en-US" sz="1900" smtClean="0">
              <a:latin typeface="Calibri" pitchFamily="34" charset="0"/>
              <a:ea typeface="ＭＳ Ｐゴシック" pitchFamily="34" charset="-128"/>
            </a:endParaRPr>
          </a:p>
          <a:p>
            <a:pPr marL="365125" indent="-255588" eaLnBrk="1" hangingPunct="1">
              <a:lnSpc>
                <a:spcPts val="2300"/>
              </a:lnSpc>
              <a:spcBef>
                <a:spcPct val="0"/>
              </a:spcBef>
              <a:buClr>
                <a:srgbClr val="C45816"/>
              </a:buClr>
              <a:buSzPct val="150000"/>
              <a:buFont typeface="Wingdings" pitchFamily="2" charset="2"/>
              <a:buChar char="§"/>
            </a:pPr>
            <a:r>
              <a:rPr lang="en-US" sz="1900" smtClean="0">
                <a:latin typeface="Calibri" pitchFamily="34" charset="0"/>
                <a:ea typeface="ＭＳ Ｐゴシック" pitchFamily="34" charset="-128"/>
              </a:rPr>
              <a:t>EOC at final Level II performance standard for assessments administered in the spring and the previous fall and summer;</a:t>
            </a:r>
          </a:p>
          <a:p>
            <a:pPr marL="365125" indent="-255588" eaLnBrk="1" hangingPunct="1">
              <a:lnSpc>
                <a:spcPts val="2300"/>
              </a:lnSpc>
              <a:spcBef>
                <a:spcPct val="0"/>
              </a:spcBef>
              <a:buClr>
                <a:srgbClr val="C45816"/>
              </a:buClr>
              <a:buSzPct val="150000"/>
              <a:buFont typeface="Wingdings" pitchFamily="2" charset="2"/>
              <a:buChar char="§"/>
            </a:pPr>
            <a:endParaRPr lang="en-US" sz="1900" smtClean="0">
              <a:latin typeface="Calibri" pitchFamily="34" charset="0"/>
              <a:ea typeface="ＭＳ Ｐゴシック" pitchFamily="34" charset="-128"/>
            </a:endParaRPr>
          </a:p>
          <a:p>
            <a:pPr marL="365125" indent="-255588" eaLnBrk="1" hangingPunct="1">
              <a:lnSpc>
                <a:spcPts val="2300"/>
              </a:lnSpc>
              <a:spcBef>
                <a:spcPct val="0"/>
              </a:spcBef>
              <a:buClr>
                <a:srgbClr val="C45816"/>
              </a:buClr>
              <a:buSzPct val="150000"/>
              <a:buFont typeface="Wingdings" pitchFamily="2" charset="2"/>
              <a:buChar char="§"/>
            </a:pPr>
            <a:r>
              <a:rPr lang="en-US" sz="1900" smtClean="0">
                <a:latin typeface="Calibri" pitchFamily="34" charset="0"/>
                <a:ea typeface="ＭＳ Ｐゴシック" pitchFamily="34" charset="-128"/>
              </a:rPr>
              <a:t>STAAR Grades 3-8 and EOC Modified and Alternate at final Level II performance standard;</a:t>
            </a:r>
          </a:p>
          <a:p>
            <a:pPr marL="365125" indent="-255588" eaLnBrk="1" hangingPunct="1">
              <a:lnSpc>
                <a:spcPts val="2300"/>
              </a:lnSpc>
              <a:spcBef>
                <a:spcPct val="0"/>
              </a:spcBef>
              <a:buClr>
                <a:srgbClr val="C45816"/>
              </a:buClr>
              <a:buSzPct val="150000"/>
              <a:buFont typeface="Wingdings" pitchFamily="2" charset="2"/>
              <a:buNone/>
            </a:pPr>
            <a:endParaRPr lang="en-US" sz="1900" smtClean="0">
              <a:latin typeface="Calibri" pitchFamily="34" charset="0"/>
              <a:ea typeface="ＭＳ Ｐゴシック" pitchFamily="34" charset="-128"/>
            </a:endParaRPr>
          </a:p>
          <a:p>
            <a:pPr marL="365125" indent="-255588" eaLnBrk="1" hangingPunct="1">
              <a:lnSpc>
                <a:spcPts val="2300"/>
              </a:lnSpc>
              <a:spcBef>
                <a:spcPct val="0"/>
              </a:spcBef>
              <a:buClr>
                <a:srgbClr val="C45816"/>
              </a:buClr>
              <a:buSzPct val="150000"/>
              <a:buFont typeface="Wingdings" pitchFamily="2" charset="2"/>
              <a:buChar char="§"/>
            </a:pPr>
            <a:r>
              <a:rPr lang="en-US" sz="1900" smtClean="0">
                <a:latin typeface="Calibri" pitchFamily="34" charset="0"/>
                <a:ea typeface="ＭＳ Ｐゴシック" pitchFamily="34" charset="-128"/>
              </a:rPr>
              <a:t>TAKS</a:t>
            </a:r>
            <a:br>
              <a:rPr lang="en-US" sz="1900" smtClean="0">
                <a:latin typeface="Calibri" pitchFamily="34" charset="0"/>
                <a:ea typeface="ＭＳ Ｐゴシック" pitchFamily="34" charset="-128"/>
              </a:rPr>
            </a:br>
            <a:r>
              <a:rPr lang="en-US" sz="1900" smtClean="0">
                <a:latin typeface="Calibri" pitchFamily="34" charset="0"/>
                <a:ea typeface="ＭＳ Ｐゴシック" pitchFamily="34" charset="-128"/>
              </a:rPr>
              <a:t>2013: Grade 11 results at Met Standard performance</a:t>
            </a:r>
            <a:br>
              <a:rPr lang="en-US" sz="1900" smtClean="0">
                <a:latin typeface="Calibri" pitchFamily="34" charset="0"/>
                <a:ea typeface="ＭＳ Ｐゴシック" pitchFamily="34" charset="-128"/>
              </a:rPr>
            </a:br>
            <a:r>
              <a:rPr lang="en-US" sz="1900" smtClean="0">
                <a:latin typeface="Calibri" pitchFamily="34" charset="0"/>
                <a:ea typeface="ＭＳ Ｐゴシック" pitchFamily="34" charset="-128"/>
              </a:rPr>
              <a:t>2014 and beyond: None</a:t>
            </a:r>
            <a:endParaRPr lang="en-US" sz="2000" smtClean="0">
              <a:latin typeface="Calibri" pitchFamily="34" charset="0"/>
              <a:ea typeface="ＭＳ Ｐゴシック" pitchFamily="34" charset="-128"/>
            </a:endParaRPr>
          </a:p>
        </p:txBody>
      </p:sp>
    </p:spTree>
    <p:extLst>
      <p:ext uri="{BB962C8B-B14F-4D97-AF65-F5344CB8AC3E}">
        <p14:creationId xmlns:p14="http://schemas.microsoft.com/office/powerpoint/2010/main" val="412923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pPr>
            <a:fld id="{2ABD2589-8A66-4876-9099-34FE00387D3D}" type="slidenum">
              <a:rPr lang="en-US" sz="1200" smtClean="0">
                <a:solidFill>
                  <a:srgbClr val="FFFFFF"/>
                </a:solidFill>
                <a:latin typeface="Tw Cen MT" pitchFamily="34" charset="0"/>
              </a:rPr>
              <a:pPr eaLnBrk="1" hangingPunct="1">
                <a:lnSpc>
                  <a:spcPct val="80000"/>
                </a:lnSpc>
              </a:pPr>
              <a:t>9</a:t>
            </a:fld>
            <a:endParaRPr lang="en-US" sz="1200" smtClean="0">
              <a:solidFill>
                <a:srgbClr val="FFFFFF"/>
              </a:solidFill>
              <a:latin typeface="Tw Cen MT" pitchFamily="34" charset="0"/>
            </a:endParaRPr>
          </a:p>
        </p:txBody>
      </p:sp>
      <p:sp>
        <p:nvSpPr>
          <p:cNvPr id="19459" name="Text Placeholder 5"/>
          <p:cNvSpPr txBox="1">
            <a:spLocks/>
          </p:cNvSpPr>
          <p:nvPr/>
        </p:nvSpPr>
        <p:spPr bwMode="auto">
          <a:xfrm>
            <a:off x="595313" y="1689100"/>
            <a:ext cx="82169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1947863" algn="l"/>
                <a:tab pos="2405063" algn="l"/>
              </a:tabLst>
              <a:defRPr sz="2400">
                <a:solidFill>
                  <a:schemeClr val="tx1"/>
                </a:solidFill>
                <a:latin typeface="Arial" charset="0"/>
                <a:cs typeface="Arial" charset="0"/>
              </a:defRPr>
            </a:lvl1pPr>
            <a:lvl2pPr marL="742950" indent="-285750" eaLnBrk="0" hangingPunct="0">
              <a:tabLst>
                <a:tab pos="1947863" algn="l"/>
                <a:tab pos="2405063" algn="l"/>
              </a:tabLst>
              <a:defRPr sz="2400">
                <a:solidFill>
                  <a:schemeClr val="tx1"/>
                </a:solidFill>
                <a:latin typeface="Arial" charset="0"/>
                <a:cs typeface="Arial" charset="0"/>
              </a:defRPr>
            </a:lvl2pPr>
            <a:lvl3pPr marL="1143000" indent="-228600" eaLnBrk="0" hangingPunct="0">
              <a:tabLst>
                <a:tab pos="1947863" algn="l"/>
                <a:tab pos="2405063" algn="l"/>
              </a:tabLst>
              <a:defRPr sz="2400">
                <a:solidFill>
                  <a:schemeClr val="tx1"/>
                </a:solidFill>
                <a:latin typeface="Arial" charset="0"/>
                <a:cs typeface="Arial" charset="0"/>
              </a:defRPr>
            </a:lvl3pPr>
            <a:lvl4pPr marL="1600200" indent="-228600" eaLnBrk="0" hangingPunct="0">
              <a:tabLst>
                <a:tab pos="1947863" algn="l"/>
                <a:tab pos="2405063" algn="l"/>
              </a:tabLst>
              <a:defRPr sz="2400">
                <a:solidFill>
                  <a:schemeClr val="tx1"/>
                </a:solidFill>
                <a:latin typeface="Arial" charset="0"/>
                <a:cs typeface="Arial" charset="0"/>
              </a:defRPr>
            </a:lvl4pPr>
            <a:lvl5pPr marL="2057400" indent="-228600" eaLnBrk="0" hangingPunct="0">
              <a:tabLst>
                <a:tab pos="1947863" algn="l"/>
                <a:tab pos="2405063" algn="l"/>
              </a:tabLst>
              <a:defRPr sz="2400">
                <a:solidFill>
                  <a:schemeClr val="tx1"/>
                </a:solidFill>
                <a:latin typeface="Arial" charset="0"/>
                <a:cs typeface="Arial" charset="0"/>
              </a:defRPr>
            </a:lvl5pPr>
            <a:lvl6pPr marL="25146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6pPr>
            <a:lvl7pPr marL="29718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7pPr>
            <a:lvl8pPr marL="34290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8pPr>
            <a:lvl9pPr marL="3886200" indent="-228600" eaLnBrk="0" fontAlgn="base" hangingPunct="0">
              <a:spcBef>
                <a:spcPct val="0"/>
              </a:spcBef>
              <a:spcAft>
                <a:spcPct val="0"/>
              </a:spcAft>
              <a:tabLst>
                <a:tab pos="1947863" algn="l"/>
                <a:tab pos="2405063" algn="l"/>
              </a:tabLst>
              <a:defRPr sz="2400">
                <a:solidFill>
                  <a:schemeClr val="tx1"/>
                </a:solidFill>
                <a:latin typeface="Arial" charset="0"/>
                <a:cs typeface="Arial" charset="0"/>
              </a:defRPr>
            </a:lvl9pPr>
          </a:lstStyle>
          <a:p>
            <a:pPr eaLnBrk="1" hangingPunct="1">
              <a:lnSpc>
                <a:spcPts val="2800"/>
              </a:lnSpc>
              <a:buClr>
                <a:srgbClr val="C45816"/>
              </a:buClr>
              <a:buSzPct val="150000"/>
            </a:pPr>
            <a:endParaRPr lang="en-US">
              <a:latin typeface="Calibri" pitchFamily="34" charset="0"/>
            </a:endParaRPr>
          </a:p>
        </p:txBody>
      </p:sp>
      <p:sp>
        <p:nvSpPr>
          <p:cNvPr id="19460" name="Text Placeholder 2"/>
          <p:cNvSpPr>
            <a:spLocks noGrp="1"/>
          </p:cNvSpPr>
          <p:nvPr>
            <p:ph type="body" idx="1"/>
          </p:nvPr>
        </p:nvSpPr>
        <p:spPr>
          <a:xfrm>
            <a:off x="652463" y="1725613"/>
            <a:ext cx="8153400" cy="4525962"/>
          </a:xfrm>
        </p:spPr>
        <p:txBody>
          <a:bodyPr/>
          <a:lstStyle/>
          <a:p>
            <a:pPr marL="0" indent="0" eaLnBrk="1" hangingPunct="1">
              <a:lnSpc>
                <a:spcPts val="2400"/>
              </a:lnSpc>
              <a:spcBef>
                <a:spcPct val="0"/>
              </a:spcBef>
              <a:buFont typeface="Wingdings 3" pitchFamily="18" charset="2"/>
              <a:buNone/>
            </a:pPr>
            <a:r>
              <a:rPr lang="en-US" sz="1900" b="1" smtClean="0">
                <a:latin typeface="Calibri" pitchFamily="34" charset="0"/>
                <a:ea typeface="ＭＳ Ｐゴシック" pitchFamily="34" charset="-128"/>
              </a:rPr>
              <a:t>STAAR Percent Met Level II Standard (2013 and Beyond)</a:t>
            </a:r>
          </a:p>
          <a:p>
            <a:pPr marL="0" indent="0" eaLnBrk="1" hangingPunct="1">
              <a:lnSpc>
                <a:spcPts val="2400"/>
              </a:lnSpc>
              <a:spcBef>
                <a:spcPct val="0"/>
              </a:spcBef>
              <a:buFont typeface="Wingdings 3" pitchFamily="18" charset="2"/>
              <a:buNone/>
            </a:pPr>
            <a:endParaRPr lang="en-US" sz="1900" b="1" smtClean="0">
              <a:latin typeface="Calibri" pitchFamily="34" charset="0"/>
              <a:ea typeface="ＭＳ Ｐゴシック" pitchFamily="34" charset="-128"/>
            </a:endParaRPr>
          </a:p>
          <a:p>
            <a:pPr marL="0" indent="0">
              <a:lnSpc>
                <a:spcPts val="2300"/>
              </a:lnSpc>
              <a:spcBef>
                <a:spcPct val="0"/>
              </a:spcBef>
              <a:buClr>
                <a:srgbClr val="C45816"/>
              </a:buClr>
              <a:buSzPct val="150000"/>
              <a:buFont typeface="Wingdings" pitchFamily="2" charset="2"/>
              <a:buChar char="§"/>
            </a:pPr>
            <a:r>
              <a:rPr lang="en-US" sz="1900" smtClean="0">
                <a:latin typeface="Calibri" pitchFamily="34" charset="0"/>
                <a:ea typeface="ＭＳ Ｐゴシック" pitchFamily="34" charset="-128"/>
              </a:rPr>
              <a:t>Combined over all subject areas: Reading, Mathematics, Writing, Science, </a:t>
            </a:r>
            <a:br>
              <a:rPr lang="en-US" sz="1900" smtClean="0">
                <a:latin typeface="Calibri" pitchFamily="34" charset="0"/>
                <a:ea typeface="ＭＳ Ｐゴシック" pitchFamily="34" charset="-128"/>
              </a:rPr>
            </a:br>
            <a:r>
              <a:rPr lang="en-US" sz="1900" smtClean="0">
                <a:latin typeface="Calibri" pitchFamily="34" charset="0"/>
                <a:ea typeface="ＭＳ Ｐゴシック" pitchFamily="34" charset="-128"/>
              </a:rPr>
              <a:t>and Social Studies </a:t>
            </a:r>
          </a:p>
          <a:p>
            <a:pPr marL="0" indent="0">
              <a:lnSpc>
                <a:spcPts val="2300"/>
              </a:lnSpc>
              <a:spcBef>
                <a:spcPct val="0"/>
              </a:spcBef>
              <a:buClr>
                <a:srgbClr val="C45816"/>
              </a:buClr>
              <a:buSzPct val="150000"/>
              <a:buFont typeface="Wingdings" pitchFamily="2" charset="2"/>
              <a:buNone/>
            </a:pPr>
            <a:endParaRPr lang="en-US" sz="1900" smtClean="0">
              <a:latin typeface="Calibri" pitchFamily="34" charset="0"/>
              <a:ea typeface="ＭＳ Ｐゴシック" pitchFamily="34" charset="-128"/>
            </a:endParaRPr>
          </a:p>
          <a:p>
            <a:pPr marL="0" indent="0">
              <a:lnSpc>
                <a:spcPts val="2300"/>
              </a:lnSpc>
              <a:spcBef>
                <a:spcPct val="0"/>
              </a:spcBef>
              <a:buClr>
                <a:srgbClr val="C45816"/>
              </a:buClr>
              <a:buSzPct val="150000"/>
              <a:buFont typeface="Wingdings" pitchFamily="2" charset="2"/>
              <a:buChar char="§"/>
            </a:pPr>
            <a:r>
              <a:rPr lang="en-US" sz="1900" smtClean="0">
                <a:solidFill>
                  <a:srgbClr val="000000"/>
                </a:solidFill>
                <a:latin typeface="Calibri" pitchFamily="34" charset="0"/>
                <a:ea typeface="ＭＳ Ｐゴシック" pitchFamily="34" charset="-128"/>
              </a:rPr>
              <a:t>Student groups: All Students only</a:t>
            </a:r>
            <a:endParaRPr lang="en-US" sz="1900" smtClean="0">
              <a:latin typeface="Calibri" pitchFamily="34" charset="0"/>
              <a:ea typeface="ＭＳ Ｐゴシック" pitchFamily="34" charset="-128"/>
            </a:endParaRPr>
          </a:p>
          <a:p>
            <a:pPr marL="0" indent="0">
              <a:lnSpc>
                <a:spcPts val="2300"/>
              </a:lnSpc>
              <a:spcBef>
                <a:spcPct val="0"/>
              </a:spcBef>
              <a:buClr>
                <a:srgbClr val="C45816"/>
              </a:buClr>
              <a:buSzPct val="150000"/>
              <a:buFont typeface="Wingdings" pitchFamily="2" charset="2"/>
              <a:buNone/>
            </a:pPr>
            <a:r>
              <a:rPr lang="en-US" sz="1900" smtClean="0">
                <a:latin typeface="Calibri" pitchFamily="34" charset="0"/>
                <a:ea typeface="ＭＳ Ｐゴシック" pitchFamily="34" charset="-128"/>
              </a:rPr>
              <a:t> </a:t>
            </a:r>
          </a:p>
          <a:p>
            <a:pPr marL="0" indent="0">
              <a:lnSpc>
                <a:spcPts val="2300"/>
              </a:lnSpc>
              <a:spcBef>
                <a:spcPct val="0"/>
              </a:spcBef>
              <a:buClr>
                <a:srgbClr val="C45816"/>
              </a:buClr>
              <a:buSzPct val="150000"/>
              <a:buFont typeface="Wingdings" pitchFamily="2" charset="2"/>
              <a:buChar char="§"/>
            </a:pPr>
            <a:r>
              <a:rPr lang="en-US" sz="1900" smtClean="0">
                <a:latin typeface="Calibri" pitchFamily="34" charset="0"/>
                <a:ea typeface="ＭＳ Ｐゴシック" pitchFamily="34" charset="-128"/>
              </a:rPr>
              <a:t> Students below Grade 9 taking EOC courses: Administrative rules for the assessment program will require that students be administered the EOC </a:t>
            </a:r>
            <a:br>
              <a:rPr lang="en-US" sz="1900" smtClean="0">
                <a:latin typeface="Calibri" pitchFamily="34" charset="0"/>
                <a:ea typeface="ＭＳ Ｐゴシック" pitchFamily="34" charset="-128"/>
              </a:rPr>
            </a:br>
            <a:r>
              <a:rPr lang="en-US" sz="1900" smtClean="0">
                <a:latin typeface="Calibri" pitchFamily="34" charset="0"/>
                <a:ea typeface="ＭＳ Ｐゴシック" pitchFamily="34" charset="-128"/>
              </a:rPr>
              <a:t>test rather than the STAAR grade level assessment for the subject. </a:t>
            </a:r>
          </a:p>
          <a:p>
            <a:pPr marL="0" indent="0">
              <a:lnSpc>
                <a:spcPts val="2300"/>
              </a:lnSpc>
              <a:spcBef>
                <a:spcPct val="0"/>
              </a:spcBef>
              <a:buClr>
                <a:srgbClr val="C45816"/>
              </a:buClr>
              <a:buSzPct val="150000"/>
              <a:buFont typeface="Wingdings" pitchFamily="2" charset="2"/>
              <a:buChar char="§"/>
            </a:pPr>
            <a:endParaRPr lang="en-US" sz="1900" smtClean="0">
              <a:latin typeface="Calibri" pitchFamily="34" charset="0"/>
              <a:ea typeface="ＭＳ Ｐゴシック" pitchFamily="34" charset="-128"/>
            </a:endParaRPr>
          </a:p>
          <a:p>
            <a:pPr marL="0" indent="0" eaLnBrk="1" hangingPunct="1">
              <a:lnSpc>
                <a:spcPts val="3000"/>
              </a:lnSpc>
              <a:buClr>
                <a:srgbClr val="C45816"/>
              </a:buClr>
              <a:buSzPct val="150000"/>
              <a:buFont typeface="Wingdings" pitchFamily="2" charset="2"/>
              <a:buChar char="§"/>
            </a:pPr>
            <a:endParaRPr lang="en-US" sz="1900" smtClean="0">
              <a:latin typeface="Calibri" pitchFamily="34" charset="0"/>
              <a:ea typeface="ＭＳ Ｐゴシック" pitchFamily="34" charset="-128"/>
            </a:endParaRPr>
          </a:p>
        </p:txBody>
      </p:sp>
      <p:sp>
        <p:nvSpPr>
          <p:cNvPr id="19461" name="Title 3"/>
          <p:cNvSpPr>
            <a:spLocks noGrp="1"/>
          </p:cNvSpPr>
          <p:nvPr>
            <p:ph type="title"/>
          </p:nvPr>
        </p:nvSpPr>
        <p:spPr>
          <a:xfrm>
            <a:off x="669925" y="244475"/>
            <a:ext cx="7940675" cy="869950"/>
          </a:xfrm>
          <a:solidFill>
            <a:srgbClr val="CADAA9"/>
          </a:solidFill>
        </p:spPr>
        <p:txBody>
          <a:bodyPr/>
          <a:lstStyle/>
          <a:p>
            <a:pPr eaLnBrk="1" hangingPunct="1">
              <a:lnSpc>
                <a:spcPts val="3200"/>
              </a:lnSpc>
            </a:pPr>
            <a:r>
              <a:rPr lang="en-US" sz="3200" b="1" smtClean="0">
                <a:solidFill>
                  <a:schemeClr val="bg1"/>
                </a:solidFill>
                <a:latin typeface="Goudy Old Style" pitchFamily="18" charset="0"/>
                <a:ea typeface="ＭＳ Ｐゴシック" pitchFamily="34" charset="-128"/>
              </a:rPr>
              <a:t>Index 1: Student Achievement</a:t>
            </a:r>
          </a:p>
        </p:txBody>
      </p:sp>
    </p:spTree>
    <p:extLst>
      <p:ext uri="{BB962C8B-B14F-4D97-AF65-F5344CB8AC3E}">
        <p14:creationId xmlns:p14="http://schemas.microsoft.com/office/powerpoint/2010/main" val="9725191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410</TotalTime>
  <Words>858</Words>
  <Application>Microsoft Office PowerPoint</Application>
  <PresentationFormat>On-screen Show (4:3)</PresentationFormat>
  <Paragraphs>254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Accountability Update</vt:lpstr>
      <vt:lpstr>Blog for Handouts!!</vt:lpstr>
      <vt:lpstr>Performance Index Framework</vt:lpstr>
      <vt:lpstr>PowerPoint Presentation</vt:lpstr>
      <vt:lpstr>Overview of Proposed Performance Index Framework (Old Version)</vt:lpstr>
      <vt:lpstr>PowerPoint Presentation</vt:lpstr>
      <vt:lpstr>Index 1: Student Achievement</vt:lpstr>
      <vt:lpstr>Index 1: Student Achievement</vt:lpstr>
      <vt:lpstr>Index 1: Student Achievement</vt:lpstr>
      <vt:lpstr>Index 1: Student Achievement</vt:lpstr>
      <vt:lpstr>Index 2: Student Progress</vt:lpstr>
      <vt:lpstr>PowerPoint Presentation</vt:lpstr>
      <vt:lpstr>PowerPoint Presentation</vt:lpstr>
      <vt:lpstr>Index 2: Student Progress</vt:lpstr>
      <vt:lpstr>Index 2: Student Progress</vt:lpstr>
      <vt:lpstr>PowerPoint Presentation</vt:lpstr>
      <vt:lpstr>Index 3: Closing Performance Gaps</vt:lpstr>
      <vt:lpstr>Index 3: Closing Performance Gaps</vt:lpstr>
      <vt:lpstr>Index 3: Closing Performance Gaps</vt:lpstr>
      <vt:lpstr>Index 3: Closing Performance Gaps</vt:lpstr>
      <vt:lpstr>PowerPoint Presentation</vt:lpstr>
      <vt:lpstr>Index 4: Postsecondary Readiness</vt:lpstr>
      <vt:lpstr>Index 4: Postsecondary Readiness</vt:lpstr>
      <vt:lpstr>Index 4: Postsecondary Readiness</vt:lpstr>
      <vt:lpstr>Index 4: Postsecondary Readiness</vt:lpstr>
      <vt:lpstr>Index 4: Postsecondary Readiness</vt:lpstr>
      <vt:lpstr>Index 4: Postsecondary Readiness</vt:lpstr>
      <vt:lpstr>Index 4: Postsecondary Readiness</vt:lpstr>
      <vt:lpstr>PowerPoint Presentation</vt:lpstr>
      <vt:lpstr>Rating Labels?</vt:lpstr>
      <vt:lpstr>Implications</vt:lpstr>
      <vt:lpstr>Bibliography</vt:lpstr>
    </vt:vector>
  </TitlesOfParts>
  <Company>Region XIII 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E6420</dc:creator>
  <cp:lastModifiedBy>Ty Duncan</cp:lastModifiedBy>
  <cp:revision>28</cp:revision>
  <dcterms:created xsi:type="dcterms:W3CDTF">2013-02-25T15:18:49Z</dcterms:created>
  <dcterms:modified xsi:type="dcterms:W3CDTF">2013-03-04T18:38:08Z</dcterms:modified>
</cp:coreProperties>
</file>